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5" r:id="rId3"/>
    <p:sldMasterId id="2147483671" r:id="rId4"/>
  </p:sldMasterIdLst>
  <p:notesMasterIdLst>
    <p:notesMasterId r:id="rId22"/>
  </p:notesMasterIdLst>
  <p:handoutMasterIdLst>
    <p:handoutMasterId r:id="rId23"/>
  </p:handoutMasterIdLst>
  <p:sldIdLst>
    <p:sldId id="823" r:id="rId5"/>
    <p:sldId id="829" r:id="rId6"/>
    <p:sldId id="827" r:id="rId7"/>
    <p:sldId id="828" r:id="rId8"/>
    <p:sldId id="838" r:id="rId9"/>
    <p:sldId id="839" r:id="rId10"/>
    <p:sldId id="822" r:id="rId11"/>
    <p:sldId id="824" r:id="rId12"/>
    <p:sldId id="825" r:id="rId13"/>
    <p:sldId id="826" r:id="rId14"/>
    <p:sldId id="830" r:id="rId15"/>
    <p:sldId id="831" r:id="rId16"/>
    <p:sldId id="833" r:id="rId17"/>
    <p:sldId id="836" r:id="rId18"/>
    <p:sldId id="834" r:id="rId19"/>
    <p:sldId id="835" r:id="rId20"/>
    <p:sldId id="837"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F9474BE-8D97-4F62-8A3B-F0F01967FBB8}">
          <p14:sldIdLst/>
        </p14:section>
        <p14:section name="设计" id="{A649350D-1B7F-4C7A-9EA2-7B4B7B61E468}">
          <p14:sldIdLst>
            <p14:sldId id="823"/>
            <p14:sldId id="829"/>
            <p14:sldId id="827"/>
            <p14:sldId id="828"/>
            <p14:sldId id="838"/>
            <p14:sldId id="839"/>
            <p14:sldId id="822"/>
            <p14:sldId id="824"/>
            <p14:sldId id="825"/>
            <p14:sldId id="826"/>
            <p14:sldId id="830"/>
            <p14:sldId id="831"/>
            <p14:sldId id="833"/>
            <p14:sldId id="836"/>
            <p14:sldId id="834"/>
            <p14:sldId id="835"/>
            <p14:sldId id="8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CICT"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6FFF"/>
    <a:srgbClr val="F6F6F6"/>
    <a:srgbClr val="003DA7"/>
    <a:srgbClr val="F8B342"/>
    <a:srgbClr val="366DE2"/>
    <a:srgbClr val="B5B5B5"/>
    <a:srgbClr val="FFC000"/>
    <a:srgbClr val="F5F3F4"/>
    <a:srgbClr val="0070C0"/>
    <a:srgbClr val="101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9C39F4-1F8B-4523-AC07-51DB5ABDBFC5}" v="119" dt="2024-01-14T09:04:56.28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0" autoAdjust="0"/>
    <p:restoredTop sz="75367" autoAdjust="0"/>
  </p:normalViewPr>
  <p:slideViewPr>
    <p:cSldViewPr snapToGrid="0">
      <p:cViewPr varScale="1">
        <p:scale>
          <a:sx n="66" d="100"/>
          <a:sy n="66" d="100"/>
        </p:scale>
        <p:origin x="1011" y="48"/>
      </p:cViewPr>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85" d="100"/>
          <a:sy n="85" d="100"/>
        </p:scale>
        <p:origin x="3876"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11DCFE8-F7E9-7C14-0ECA-9F75F95E2F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E1BB22E-B90E-F2DF-317A-192B7C0A63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ED4CD-1352-445D-9DE6-2AB4728AB38B}" type="datetimeFigureOut">
              <a:rPr lang="zh-CN" altLang="en-US" smtClean="0"/>
              <a:t>2024/3/31</a:t>
            </a:fld>
            <a:endParaRPr lang="zh-CN" altLang="en-US"/>
          </a:p>
        </p:txBody>
      </p:sp>
      <p:sp>
        <p:nvSpPr>
          <p:cNvPr id="4" name="页脚占位符 3">
            <a:extLst>
              <a:ext uri="{FF2B5EF4-FFF2-40B4-BE49-F238E27FC236}">
                <a16:creationId xmlns:a16="http://schemas.microsoft.com/office/drawing/2014/main" id="{5D5DD4BB-9E91-0D28-49D8-73DF4033A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EB1F8AF-FE2F-E170-FBE1-F3441F12C5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D8752D-E404-4B9A-A37F-8A9CF3C58997}" type="slidenum">
              <a:rPr lang="zh-CN" altLang="en-US" smtClean="0"/>
              <a:t>‹#›</a:t>
            </a:fld>
            <a:endParaRPr lang="zh-CN" altLang="en-US"/>
          </a:p>
        </p:txBody>
      </p:sp>
    </p:spTree>
    <p:extLst>
      <p:ext uri="{BB962C8B-B14F-4D97-AF65-F5344CB8AC3E}">
        <p14:creationId xmlns:p14="http://schemas.microsoft.com/office/powerpoint/2010/main" val="3222163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0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06"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46168-4116-4709-8113-CC35158C64D0}" type="datetimeFigureOut">
              <a:rPr lang="zh-CN" altLang="en-US" smtClean="0"/>
              <a:t>2024/3/31</a:t>
            </a:fld>
            <a:endParaRPr lang="zh-CN" altLang="en-US"/>
          </a:p>
        </p:txBody>
      </p:sp>
      <p:sp>
        <p:nvSpPr>
          <p:cNvPr id="1048907"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08"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09"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10"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B3ED-D5B5-4770-9E94-7D132C7A17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1</a:t>
            </a:fld>
            <a:endParaRPr lang="zh-CN" altLang="en-US"/>
          </a:p>
        </p:txBody>
      </p:sp>
    </p:spTree>
    <p:extLst>
      <p:ext uri="{BB962C8B-B14F-4D97-AF65-F5344CB8AC3E}">
        <p14:creationId xmlns:p14="http://schemas.microsoft.com/office/powerpoint/2010/main" val="2526690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64746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r>
              <a:rPr lang="zh-CN" altLang="en-US" dirty="0"/>
              <a:t>未来展望：人工智能在水产养殖中的前景 </a:t>
            </a:r>
            <a:r>
              <a:rPr lang="en-US" altLang="zh-CN" dirty="0"/>
              <a:t>- </a:t>
            </a:r>
            <a:r>
              <a:rPr lang="zh-CN" altLang="en-US" dirty="0"/>
              <a:t>中国生物多样性保护与绿色发展基金会的文章 </a:t>
            </a:r>
            <a:r>
              <a:rPr lang="en-US" altLang="zh-CN" dirty="0"/>
              <a:t>- </a:t>
            </a:r>
            <a:r>
              <a:rPr lang="zh-CN" altLang="en-US" dirty="0"/>
              <a:t>知乎</a:t>
            </a:r>
            <a:r>
              <a:rPr lang="en-US" altLang="zh-CN" dirty="0"/>
              <a:t>https://zhuanlan.zhihu.com/p/643532762</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222226"/>
                </a:solidFill>
                <a:effectLst/>
                <a:highlight>
                  <a:srgbClr val="FFFFFF"/>
                </a:highlight>
                <a:latin typeface="PingFang SC"/>
              </a:rPr>
              <a:t>计算机在水产养殖学中的应用</a:t>
            </a:r>
            <a:r>
              <a:rPr lang="en-US" altLang="zh-CN" b="1" i="0" dirty="0">
                <a:solidFill>
                  <a:srgbClr val="222226"/>
                </a:solidFill>
                <a:effectLst/>
                <a:highlight>
                  <a:srgbClr val="FFFFFF"/>
                </a:highlight>
                <a:latin typeface="PingFang SC"/>
              </a:rPr>
              <a:t>,</a:t>
            </a:r>
            <a:r>
              <a:rPr lang="zh-CN" altLang="en-US" b="1" i="0" dirty="0">
                <a:solidFill>
                  <a:srgbClr val="222226"/>
                </a:solidFill>
                <a:effectLst/>
                <a:highlight>
                  <a:srgbClr val="FFFFFF"/>
                </a:highlight>
                <a:latin typeface="PingFang SC"/>
              </a:rPr>
              <a:t>计算机视觉技术在水产养殖中的应用</a:t>
            </a:r>
          </a:p>
          <a:p>
            <a:r>
              <a:rPr lang="en-US" altLang="zh-CN" dirty="0"/>
              <a:t>https://blog.csdn.net/weixin_26851099/article/details/118140414</a:t>
            </a:r>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80463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r>
              <a:rPr lang="zh-CN" altLang="en-US" dirty="0"/>
              <a:t>以色列将“基因编辑</a:t>
            </a:r>
            <a:r>
              <a:rPr lang="en-US" altLang="zh-CN" dirty="0"/>
              <a:t>+AI</a:t>
            </a:r>
            <a:r>
              <a:rPr lang="zh-CN" altLang="en-US" dirty="0"/>
              <a:t>育种”技术用于虾类育种，“超级物种”会出现吗 </a:t>
            </a:r>
            <a:r>
              <a:rPr lang="en-US" altLang="zh-CN" dirty="0"/>
              <a:t>- </a:t>
            </a:r>
            <a:r>
              <a:rPr lang="zh-CN" altLang="en-US" dirty="0"/>
              <a:t>养虾世界 陈艺丹的文章 </a:t>
            </a:r>
            <a:r>
              <a:rPr lang="en-US" altLang="zh-CN" dirty="0"/>
              <a:t>- </a:t>
            </a:r>
            <a:r>
              <a:rPr lang="zh-CN" altLang="en-US" dirty="0"/>
              <a:t>知乎</a:t>
            </a:r>
            <a:r>
              <a:rPr lang="en-US" altLang="zh-CN" dirty="0"/>
              <a:t>https://zhuanlan.zhihu.com/p/672165768</a:t>
            </a:r>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4653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r>
              <a:rPr lang="zh-CN" altLang="en-US" dirty="0"/>
              <a:t>工厂化养殖名声大振，陆基循环养殖怎么样</a:t>
            </a:r>
            <a:r>
              <a:rPr lang="en-US" altLang="zh-CN" dirty="0"/>
              <a:t>? - </a:t>
            </a:r>
            <a:r>
              <a:rPr lang="zh-CN" altLang="en-US" dirty="0"/>
              <a:t>大疆渔业的文章 </a:t>
            </a:r>
            <a:r>
              <a:rPr lang="en-US" altLang="zh-CN" dirty="0"/>
              <a:t>- </a:t>
            </a:r>
            <a:r>
              <a:rPr lang="zh-CN" altLang="en-US" dirty="0"/>
              <a:t>知乎</a:t>
            </a:r>
            <a:r>
              <a:rPr lang="en-US" altLang="zh-CN" dirty="0"/>
              <a:t>https://zhuanlan.zhihu.com/p/375704594</a:t>
            </a:r>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7838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09249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80085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3867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040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2</a:t>
            </a:fld>
            <a:endParaRPr lang="zh-CN" altLang="en-US"/>
          </a:p>
        </p:txBody>
      </p:sp>
    </p:spTree>
    <p:extLst>
      <p:ext uri="{BB962C8B-B14F-4D97-AF65-F5344CB8AC3E}">
        <p14:creationId xmlns:p14="http://schemas.microsoft.com/office/powerpoint/2010/main" val="425474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3</a:t>
            </a:fld>
            <a:endParaRPr lang="zh-CN" altLang="en-US"/>
          </a:p>
        </p:txBody>
      </p:sp>
    </p:spTree>
    <p:extLst>
      <p:ext uri="{BB962C8B-B14F-4D97-AF65-F5344CB8AC3E}">
        <p14:creationId xmlns:p14="http://schemas.microsoft.com/office/powerpoint/2010/main" val="227171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4</a:t>
            </a:fld>
            <a:endParaRPr lang="zh-CN" altLang="en-US"/>
          </a:p>
        </p:txBody>
      </p:sp>
    </p:spTree>
    <p:extLst>
      <p:ext uri="{BB962C8B-B14F-4D97-AF65-F5344CB8AC3E}">
        <p14:creationId xmlns:p14="http://schemas.microsoft.com/office/powerpoint/2010/main" val="2750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5</a:t>
            </a:fld>
            <a:endParaRPr lang="zh-CN" altLang="en-US"/>
          </a:p>
        </p:txBody>
      </p:sp>
    </p:spTree>
    <p:extLst>
      <p:ext uri="{BB962C8B-B14F-4D97-AF65-F5344CB8AC3E}">
        <p14:creationId xmlns:p14="http://schemas.microsoft.com/office/powerpoint/2010/main" val="3839703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6</a:t>
            </a:fld>
            <a:endParaRPr lang="zh-CN" altLang="en-US"/>
          </a:p>
        </p:txBody>
      </p:sp>
    </p:spTree>
    <p:extLst>
      <p:ext uri="{BB962C8B-B14F-4D97-AF65-F5344CB8AC3E}">
        <p14:creationId xmlns:p14="http://schemas.microsoft.com/office/powerpoint/2010/main" val="152993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4790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32005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32363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3.xml"/><Relationship Id="rId5" Type="http://schemas.openxmlformats.org/officeDocument/2006/relationships/tags" Target="../tags/tag68.xml"/><Relationship Id="rId4" Type="http://schemas.openxmlformats.org/officeDocument/2006/relationships/tags" Target="../tags/tag6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4.xml"/><Relationship Id="rId5" Type="http://schemas.openxmlformats.org/officeDocument/2006/relationships/tags" Target="../tags/tag73.xml"/><Relationship Id="rId4" Type="http://schemas.openxmlformats.org/officeDocument/2006/relationships/tags" Target="../tags/tag7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2024/3/31</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3" y="608400"/>
            <a:ext cx="10969200" cy="705600"/>
          </a:xfrm>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3" y="914400"/>
            <a:ext cx="9169200" cy="5029200"/>
          </a:xfrm>
        </p:spPr>
        <p:txBody>
          <a:bodyPr vert="eaVert" lIns="46800" tIns="46800" rIns="46800" bIns="46800"/>
          <a:lstStyle>
            <a:lvl1pPr marL="228604" indent="-228604">
              <a:spcAft>
                <a:spcPts val="1001"/>
              </a:spcAft>
              <a:defRPr spc="300"/>
            </a:lvl1pPr>
            <a:lvl2pPr marL="685809" indent="-228604">
              <a:defRPr spc="300"/>
            </a:lvl2pPr>
            <a:lvl3pPr marL="1143015" indent="-228604">
              <a:defRPr spc="300"/>
            </a:lvl3pPr>
            <a:lvl4pPr marL="1600221" indent="-228604">
              <a:defRPr spc="300"/>
            </a:lvl4pPr>
            <a:lvl5pPr marL="2057427" indent="-228604">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1"/>
            </a:lvl1pPr>
          </a:lstStyle>
          <a:p>
            <a:pPr lvl="0"/>
            <a:r>
              <a:rPr lang="zh-CN" altLang="en-US" dirty="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extLst>
      <p:ext uri="{BB962C8B-B14F-4D97-AF65-F5344CB8AC3E}">
        <p14:creationId xmlns:p14="http://schemas.microsoft.com/office/powerpoint/2010/main" val="1981478948"/>
      </p:ext>
    </p:extLst>
  </p:cSld>
  <p:clrMapOvr>
    <a:masterClrMapping/>
  </p:clrMapOvr>
  <p:transition spd="slow" advTm="5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1" y="6356352"/>
            <a:ext cx="2743200" cy="365125"/>
          </a:xfrm>
        </p:spPr>
        <p:txBody>
          <a:bodyPr/>
          <a:lstStyle/>
          <a:p>
            <a:fld id="{82F288E0-7875-42C4-84C8-98DBBD3BF4D2}" type="datetimeFigureOut">
              <a:rPr lang="zh-CN" altLang="en-US" smtClean="0"/>
              <a:t>2024/3/31</a:t>
            </a:fld>
            <a:endParaRPr lang="zh-CN" altLang="en-US"/>
          </a:p>
        </p:txBody>
      </p:sp>
      <p:sp>
        <p:nvSpPr>
          <p:cNvPr id="1048903" name="页脚占位符 2"/>
          <p:cNvSpPr>
            <a:spLocks noGrp="1"/>
          </p:cNvSpPr>
          <p:nvPr>
            <p:ph type="ftr" sz="quarter" idx="11"/>
          </p:nvPr>
        </p:nvSpPr>
        <p:spPr>
          <a:xfrm>
            <a:off x="4038604" y="6356352"/>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1" y="6356352"/>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738574371"/>
      </p:ext>
    </p:extLst>
  </p:cSld>
  <p:clrMapOvr>
    <a:masterClrMapping/>
  </p:clrMapOvr>
  <p:transition spd="slow" advTm="5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uFillTx/>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415300403"/>
      </p:ext>
    </p:extLst>
  </p:cSld>
  <p:clrMapOvr>
    <a:masterClrMapping/>
  </p:clrMapOvr>
  <p:transition spd="slow" advTm="5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extLst>
      <p:ext uri="{BB962C8B-B14F-4D97-AF65-F5344CB8AC3E}">
        <p14:creationId xmlns:p14="http://schemas.microsoft.com/office/powerpoint/2010/main" val="3664394091"/>
      </p:ext>
    </p:extLst>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1" y="6356352"/>
            <a:ext cx="2743200" cy="365125"/>
          </a:xfrm>
        </p:spPr>
        <p:txBody>
          <a:bodyPr/>
          <a:lstStyle/>
          <a:p>
            <a:fld id="{82F288E0-7875-42C4-84C8-98DBBD3BF4D2}" type="datetimeFigureOut">
              <a:rPr lang="zh-CN" altLang="en-US" smtClean="0"/>
              <a:t>2024/3/31</a:t>
            </a:fld>
            <a:endParaRPr lang="zh-CN" altLang="en-US"/>
          </a:p>
        </p:txBody>
      </p:sp>
      <p:sp>
        <p:nvSpPr>
          <p:cNvPr id="1048903" name="页脚占位符 2"/>
          <p:cNvSpPr>
            <a:spLocks noGrp="1"/>
          </p:cNvSpPr>
          <p:nvPr>
            <p:ph type="ftr" sz="quarter" idx="11"/>
          </p:nvPr>
        </p:nvSpPr>
        <p:spPr>
          <a:xfrm>
            <a:off x="4038604" y="6356352"/>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1" y="6356352"/>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slow" advTm="500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2024/3/31</a:t>
            </a:fld>
            <a:endParaRPr lang="zh-CN" altLang="en-US"/>
          </a:p>
        </p:txBody>
      </p:sp>
      <p:sp>
        <p:nvSpPr>
          <p:cNvPr id="1048903" name="页脚占位符 2"/>
          <p:cNvSpPr>
            <a:spLocks noGrp="1"/>
          </p:cNvSpPr>
          <p:nvPr>
            <p:ph type="ftr" sz="quarter" idx="11"/>
          </p:nvPr>
        </p:nvSpPr>
        <p:spPr>
          <a:xfrm>
            <a:off x="4038600" y="6356350"/>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406894552"/>
      </p:ext>
    </p:extLst>
  </p:cSld>
  <p:clrMapOvr>
    <a:masterClrMapping/>
  </p:clrMapOvr>
  <p:transition spd="slow" advTm="5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351214026"/>
      </p:ext>
    </p:extLst>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uFillTx/>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224B51C-70E0-150C-95C8-F198AA4999F7}"/>
              </a:ext>
            </a:extLst>
          </p:cNvPr>
          <p:cNvSpPr>
            <a:spLocks noGrp="1"/>
          </p:cNvSpPr>
          <p:nvPr>
            <p:ph type="body" sz="quarter" idx="10" hasCustomPrompt="1"/>
          </p:nvPr>
        </p:nvSpPr>
        <p:spPr>
          <a:xfrm>
            <a:off x="839162" y="698364"/>
            <a:ext cx="4529136" cy="494794"/>
          </a:xfrm>
          <a:prstGeom prst="rect">
            <a:avLst/>
          </a:prstGeom>
          <a:ln>
            <a:noFill/>
          </a:ln>
        </p:spPr>
        <p:txBody>
          <a:bodyPr/>
          <a:lstStyle>
            <a:lvl1pPr marL="0" indent="0">
              <a:buNone/>
              <a:defRPr sz="2800" b="1"/>
            </a:lvl1pPr>
            <a:lvl2pPr marL="609608" indent="0">
              <a:buNone/>
              <a:defRPr/>
            </a:lvl2pPr>
          </a:lstStyle>
          <a:p>
            <a:pPr lvl="0"/>
            <a:r>
              <a:rPr lang="zh-CN" altLang="en-US" dirty="0"/>
              <a:t>单击此处添加标题</a:t>
            </a:r>
          </a:p>
        </p:txBody>
      </p:sp>
    </p:spTree>
    <p:extLst>
      <p:ext uri="{BB962C8B-B14F-4D97-AF65-F5344CB8AC3E}">
        <p14:creationId xmlns:p14="http://schemas.microsoft.com/office/powerpoint/2010/main" val="432610554"/>
      </p:ext>
    </p:extLst>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3"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1">
                <a:solidFill>
                  <a:schemeClr val="tx1">
                    <a:lumMod val="65000"/>
                    <a:lumOff val="35000"/>
                  </a:schemeClr>
                </a:solidFill>
              </a:defRPr>
            </a:lvl1pPr>
            <a:lvl2pPr marL="457206" indent="0">
              <a:buNone/>
              <a:defRPr sz="1600">
                <a:solidFill>
                  <a:schemeClr val="tx1">
                    <a:tint val="75000"/>
                  </a:schemeClr>
                </a:solidFill>
              </a:defRPr>
            </a:lvl2pPr>
            <a:lvl3pPr marL="914411" indent="0">
              <a:buNone/>
              <a:defRPr sz="16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1">
                <a:solidFill>
                  <a:schemeClr val="tx1">
                    <a:lumMod val="75000"/>
                    <a:lumOff val="25000"/>
                  </a:schemeClr>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49" y="1421729"/>
            <a:ext cx="5342400" cy="381600"/>
          </a:xfrm>
        </p:spPr>
        <p:txBody>
          <a:bodyPr vert="horz" lIns="101600" tIns="38100" rIns="76200" bIns="38100" rtlCol="0" anchor="t" anchorCtr="0">
            <a:normAutofit/>
          </a:bodyPr>
          <a:lstStyle>
            <a:lvl1pPr marL="0" indent="0">
              <a:lnSpc>
                <a:spcPct val="100000"/>
              </a:lnSpc>
              <a:buNone/>
              <a:defRPr sz="2000" b="1" spc="201">
                <a:solidFill>
                  <a:schemeClr val="tx1">
                    <a:lumMod val="75000"/>
                    <a:lumOff val="25000"/>
                  </a:schemeClr>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49"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2024/3/31</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ags" Target="../tags/tag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6"/>
          <a:stretch>
            <a:fillRect/>
          </a:stretch>
        </p:blipFill>
        <p:spPr>
          <a:xfrm>
            <a:off x="3" y="0"/>
            <a:ext cx="12192002"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70" r:id="rId4"/>
  </p:sldLayoutIdLst>
  <p:transition spd="slow" advTm="5000">
    <p:wipe/>
  </p:transition>
  <p:txStyles>
    <p:titleStyle>
      <a:lvl1pPr algn="ctr" defTabSz="1219215" rtl="0" eaLnBrk="1" latinLnBrk="0" hangingPunct="1">
        <a:spcBef>
          <a:spcPct val="0"/>
        </a:spcBef>
        <a:buNone/>
        <a:defRPr sz="5865" kern="1200">
          <a:solidFill>
            <a:schemeClr val="tx1"/>
          </a:solidFill>
          <a:latin typeface="+mj-lt"/>
          <a:ea typeface="+mj-ea"/>
          <a:cs typeface="+mj-cs"/>
        </a:defRPr>
      </a:lvl1pPr>
    </p:titleStyle>
    <p:bodyStyle>
      <a:lvl1pPr marL="457206" indent="-457206" algn="l" defTabSz="121921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13" indent="-381006" algn="l" defTabSz="121921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0"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3"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custDataLst>
      <p:tags r:id="rId13"/>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914411"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4" indent="-228604" algn="l" defTabSz="914411" rtl="0" eaLnBrk="1" fontAlgn="auto" latinLnBrk="0" hangingPunct="1">
        <a:lnSpc>
          <a:spcPct val="130000"/>
        </a:lnSpc>
        <a:spcBef>
          <a:spcPts val="0"/>
        </a:spcBef>
        <a:spcAft>
          <a:spcPts val="1001"/>
        </a:spcAft>
        <a:buFont typeface="Arial" panose="020B0604020202020204" pitchFamily="34" charset="0"/>
        <a:buChar char="●"/>
        <a:defRPr sz="1801" u="none" strike="noStrike" kern="1200" cap="none" spc="149" normalizeH="0" baseline="0">
          <a:solidFill>
            <a:schemeClr val="tx1">
              <a:lumMod val="65000"/>
              <a:lumOff val="35000"/>
            </a:schemeClr>
          </a:solidFill>
          <a:uFillTx/>
          <a:latin typeface="+mn-lt"/>
          <a:ea typeface="+mn-ea"/>
          <a:cs typeface="+mn-cs"/>
        </a:defRPr>
      </a:lvl1pPr>
      <a:lvl2pPr marL="685809" indent="-228604" algn="l" defTabSz="914411" rtl="0" eaLnBrk="1" fontAlgn="auto" latinLnBrk="0" hangingPunct="1">
        <a:lnSpc>
          <a:spcPct val="120000"/>
        </a:lnSpc>
        <a:spcBef>
          <a:spcPts val="0"/>
        </a:spcBef>
        <a:spcAft>
          <a:spcPts val="601"/>
        </a:spcAft>
        <a:buFont typeface="Arial" panose="020B0604020202020204" pitchFamily="34" charset="0"/>
        <a:buChar char="●"/>
        <a:tabLst>
          <a:tab pos="1609745" algn="l"/>
          <a:tab pos="1609745" algn="l"/>
          <a:tab pos="1609745" algn="l"/>
          <a:tab pos="1609745" algn="l"/>
        </a:tabLst>
        <a:defRPr sz="1600" u="none" strike="noStrike" kern="1200" cap="none" spc="149" normalizeH="0" baseline="0">
          <a:solidFill>
            <a:schemeClr val="tx1">
              <a:lumMod val="65000"/>
              <a:lumOff val="35000"/>
            </a:schemeClr>
          </a:solidFill>
          <a:uFillTx/>
          <a:latin typeface="+mn-lt"/>
          <a:ea typeface="+mn-ea"/>
          <a:cs typeface="+mn-cs"/>
        </a:defRPr>
      </a:lvl2pPr>
      <a:lvl3pPr marL="1143015" indent="-228604" algn="l" defTabSz="914411" rtl="0" eaLnBrk="1" fontAlgn="auto" latinLnBrk="0" hangingPunct="1">
        <a:lnSpc>
          <a:spcPct val="120000"/>
        </a:lnSpc>
        <a:spcBef>
          <a:spcPts val="0"/>
        </a:spcBef>
        <a:spcAft>
          <a:spcPts val="601"/>
        </a:spcAft>
        <a:buFont typeface="Arial" panose="020B0604020202020204" pitchFamily="34" charset="0"/>
        <a:buChar char="●"/>
        <a:defRPr sz="1600" u="none" strike="noStrike" kern="1200" cap="none" spc="149" normalizeH="0" baseline="0">
          <a:solidFill>
            <a:schemeClr val="tx1">
              <a:lumMod val="65000"/>
              <a:lumOff val="35000"/>
            </a:schemeClr>
          </a:solidFill>
          <a:uFillTx/>
          <a:latin typeface="+mn-lt"/>
          <a:ea typeface="+mn-ea"/>
          <a:cs typeface="+mn-cs"/>
        </a:defRPr>
      </a:lvl3pPr>
      <a:lvl4pPr marL="1600221" indent="-228604" algn="l" defTabSz="914411" rtl="0" eaLnBrk="1" fontAlgn="auto" latinLnBrk="0" hangingPunct="1">
        <a:lnSpc>
          <a:spcPct val="120000"/>
        </a:lnSpc>
        <a:spcBef>
          <a:spcPts val="0"/>
        </a:spcBef>
        <a:spcAft>
          <a:spcPts val="300"/>
        </a:spcAft>
        <a:buFont typeface="Wingdings" panose="05000000000000000000" charset="0"/>
        <a:buChar char=""/>
        <a:defRPr sz="1401" u="none" strike="noStrike" kern="1200" cap="none" spc="149" normalizeH="0" baseline="0">
          <a:solidFill>
            <a:schemeClr val="tx1">
              <a:lumMod val="65000"/>
              <a:lumOff val="35000"/>
            </a:schemeClr>
          </a:solidFill>
          <a:uFillTx/>
          <a:latin typeface="+mn-lt"/>
          <a:ea typeface="+mn-ea"/>
          <a:cs typeface="+mn-cs"/>
        </a:defRPr>
      </a:lvl4pPr>
      <a:lvl5pPr marL="2057427" indent="-228604" algn="l" defTabSz="914411" rtl="0" eaLnBrk="1" fontAlgn="auto" latinLnBrk="0" hangingPunct="1">
        <a:lnSpc>
          <a:spcPct val="120000"/>
        </a:lnSpc>
        <a:spcBef>
          <a:spcPts val="0"/>
        </a:spcBef>
        <a:spcAft>
          <a:spcPts val="300"/>
        </a:spcAft>
        <a:buFont typeface="Arial" panose="020B0604020202020204" pitchFamily="34" charset="0"/>
        <a:buChar char="•"/>
        <a:defRPr sz="1401" u="none" strike="noStrike" kern="1200" cap="none" spc="149" normalizeH="0" baseline="0">
          <a:solidFill>
            <a:schemeClr val="tx1">
              <a:lumMod val="65000"/>
              <a:lumOff val="35000"/>
            </a:schemeClr>
          </a:solidFill>
          <a:uFillTx/>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CN"/>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5"/>
          <a:stretch>
            <a:fillRect/>
          </a:stretch>
        </p:blipFill>
        <p:spPr>
          <a:xfrm>
            <a:off x="3" y="0"/>
            <a:ext cx="12192002" cy="6858000"/>
          </a:xfrm>
          <a:prstGeom prst="rect">
            <a:avLst/>
          </a:prstGeom>
        </p:spPr>
      </p:pic>
    </p:spTree>
    <p:extLst>
      <p:ext uri="{BB962C8B-B14F-4D97-AF65-F5344CB8AC3E}">
        <p14:creationId xmlns:p14="http://schemas.microsoft.com/office/powerpoint/2010/main" val="387563333"/>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69" r:id="rId3"/>
  </p:sldLayoutIdLst>
  <p:transition spd="slow" advTm="5000">
    <p:wipe/>
  </p:transition>
  <p:txStyles>
    <p:titleStyle>
      <a:lvl1pPr algn="ctr" defTabSz="1219215" rtl="0" eaLnBrk="1" latinLnBrk="0" hangingPunct="1">
        <a:spcBef>
          <a:spcPct val="0"/>
        </a:spcBef>
        <a:buNone/>
        <a:defRPr sz="5865" kern="1200">
          <a:solidFill>
            <a:schemeClr val="tx1"/>
          </a:solidFill>
          <a:latin typeface="+mj-lt"/>
          <a:ea typeface="+mj-ea"/>
          <a:cs typeface="+mj-cs"/>
        </a:defRPr>
      </a:lvl1pPr>
    </p:titleStyle>
    <p:bodyStyle>
      <a:lvl1pPr marL="457206" indent="-457206" algn="l" defTabSz="121921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13" indent="-381006" algn="l" defTabSz="121921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0"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3"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5"/>
          <a:stretch>
            <a:fillRect/>
          </a:stretch>
        </p:blipFill>
        <p:spPr>
          <a:xfrm>
            <a:off x="0" y="0"/>
            <a:ext cx="12192001" cy="6858000"/>
          </a:xfrm>
          <a:prstGeom prst="rect">
            <a:avLst/>
          </a:prstGeom>
        </p:spPr>
      </p:pic>
    </p:spTree>
    <p:extLst>
      <p:ext uri="{BB962C8B-B14F-4D97-AF65-F5344CB8AC3E}">
        <p14:creationId xmlns:p14="http://schemas.microsoft.com/office/powerpoint/2010/main" val="3047745406"/>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5" r:id="rId3"/>
  </p:sldLayoutIdLst>
  <p:transition spd="slow" advTm="5000">
    <p:wipe/>
  </p:transition>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07/s10661-023-11937-9"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2052" name="Picture 4" descr="Free space cosmos stars illustration">
            <a:extLst>
              <a:ext uri="{FF2B5EF4-FFF2-40B4-BE49-F238E27FC236}">
                <a16:creationId xmlns:a16="http://schemas.microsoft.com/office/drawing/2014/main" id="{FD02C033-BE35-563A-4CD1-E75E7C4F4B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25" b="3125"/>
          <a:stretch/>
        </p:blipFill>
        <p:spPr bwMode="auto">
          <a:xfrm>
            <a:off x="0" y="5976"/>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1">
            <a:extLst>
              <a:ext uri="{FF2B5EF4-FFF2-40B4-BE49-F238E27FC236}">
                <a16:creationId xmlns:a16="http://schemas.microsoft.com/office/drawing/2014/main" id="{8738F048-D89A-B239-ED5E-B68561EFC216}"/>
              </a:ext>
            </a:extLst>
          </p:cNvPr>
          <p:cNvSpPr>
            <a:spLocks noGrp="1"/>
          </p:cNvSpPr>
          <p:nvPr>
            <p:ph type="body" sz="quarter" idx="10"/>
          </p:nvPr>
        </p:nvSpPr>
        <p:spPr>
          <a:xfrm>
            <a:off x="234955" y="2919819"/>
            <a:ext cx="11639835" cy="3791757"/>
          </a:xfrm>
        </p:spPr>
        <p:txBody>
          <a:bodyPr/>
          <a:lstStyle/>
          <a:p>
            <a:pPr algn="ct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第</a:t>
            </a:r>
            <a:r>
              <a:rPr lang="en-US" altLang="zh-CN"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3</a:t>
            </a: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期 水产养殖中</a:t>
            </a:r>
            <a:endParaRPr lang="en-US" altLang="zh-CN"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人工智能技术的运用</a:t>
            </a:r>
          </a:p>
        </p:txBody>
      </p:sp>
      <p:grpSp>
        <p:nvGrpSpPr>
          <p:cNvPr id="11" name="组合 10">
            <a:extLst>
              <a:ext uri="{FF2B5EF4-FFF2-40B4-BE49-F238E27FC236}">
                <a16:creationId xmlns:a16="http://schemas.microsoft.com/office/drawing/2014/main" id="{2D32CB22-D920-1751-41A4-7A1EA729A030}"/>
              </a:ext>
            </a:extLst>
          </p:cNvPr>
          <p:cNvGrpSpPr/>
          <p:nvPr/>
        </p:nvGrpSpPr>
        <p:grpSpPr>
          <a:xfrm>
            <a:off x="1131709" y="419965"/>
            <a:ext cx="9928584" cy="2747251"/>
            <a:chOff x="1131709" y="1368199"/>
            <a:chExt cx="9928584" cy="2747251"/>
          </a:xfrm>
        </p:grpSpPr>
        <p:grpSp>
          <p:nvGrpSpPr>
            <p:cNvPr id="9" name="组合 8">
              <a:extLst>
                <a:ext uri="{FF2B5EF4-FFF2-40B4-BE49-F238E27FC236}">
                  <a16:creationId xmlns:a16="http://schemas.microsoft.com/office/drawing/2014/main" id="{CBB7C3EE-E1AF-6CDF-B326-07A6E2B16557}"/>
                </a:ext>
              </a:extLst>
            </p:cNvPr>
            <p:cNvGrpSpPr/>
            <p:nvPr/>
          </p:nvGrpSpPr>
          <p:grpSpPr>
            <a:xfrm>
              <a:off x="1131709" y="2176459"/>
              <a:ext cx="9928584" cy="1938991"/>
              <a:chOff x="4326891" y="232413"/>
              <a:chExt cx="3479908" cy="747565"/>
            </a:xfrm>
          </p:grpSpPr>
          <p:sp>
            <p:nvSpPr>
              <p:cNvPr id="12" name="文本框 11">
                <a:extLst>
                  <a:ext uri="{FF2B5EF4-FFF2-40B4-BE49-F238E27FC236}">
                    <a16:creationId xmlns:a16="http://schemas.microsoft.com/office/drawing/2014/main" id="{1F916204-18BD-B3A5-E06D-139D02E8C00E}"/>
                  </a:ext>
                </a:extLst>
              </p:cNvPr>
              <p:cNvSpPr txBox="1"/>
              <p:nvPr/>
            </p:nvSpPr>
            <p:spPr>
              <a:xfrm>
                <a:off x="4326891" y="232413"/>
                <a:ext cx="1403542" cy="747565"/>
              </a:xfrm>
              <a:prstGeom prst="rect">
                <a:avLst/>
              </a:prstGeom>
              <a:noFill/>
            </p:spPr>
            <p:txBody>
              <a:bodyPr wrap="square">
                <a:spAutoFit/>
              </a:bodyPr>
              <a:lstStyle/>
              <a:p>
                <a:r>
                  <a:rPr lang="zh-CN" altLang="en-US"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人工智能</a:t>
                </a:r>
                <a:r>
                  <a:rPr lang="en-US" altLang="zh-CN"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endParaRPr lang="zh-CN" altLang="en-US" sz="6000" dirty="0">
                  <a:solidFill>
                    <a:schemeClr val="bg1"/>
                  </a:solidFill>
                </a:endParaRPr>
              </a:p>
            </p:txBody>
          </p:sp>
          <p:sp>
            <p:nvSpPr>
              <p:cNvPr id="13" name="文本框 12">
                <a:extLst>
                  <a:ext uri="{FF2B5EF4-FFF2-40B4-BE49-F238E27FC236}">
                    <a16:creationId xmlns:a16="http://schemas.microsoft.com/office/drawing/2014/main" id="{28D8EA9B-AC67-1EF8-E1E2-80AB8D9C72B6}"/>
                  </a:ext>
                </a:extLst>
              </p:cNvPr>
              <p:cNvSpPr txBox="1"/>
              <p:nvPr/>
            </p:nvSpPr>
            <p:spPr>
              <a:xfrm>
                <a:off x="6470324" y="232413"/>
                <a:ext cx="1336475" cy="391582"/>
              </a:xfrm>
              <a:prstGeom prst="rect">
                <a:avLst/>
              </a:prstGeom>
              <a:noFill/>
            </p:spPr>
            <p:txBody>
              <a:bodyPr wrap="square">
                <a:spAutoFit/>
              </a:bodyPr>
              <a:lstStyle/>
              <a:p>
                <a:r>
                  <a:rPr lang="zh-CN" altLang="en-US"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百行交流</a:t>
                </a:r>
                <a:endParaRPr lang="zh-CN" altLang="en-US" sz="6000" dirty="0">
                  <a:solidFill>
                    <a:schemeClr val="bg1"/>
                  </a:solidFill>
                </a:endParaRPr>
              </a:p>
            </p:txBody>
          </p:sp>
        </p:grpSp>
        <p:pic>
          <p:nvPicPr>
            <p:cNvPr id="8" name="图片 2">
              <a:extLst>
                <a:ext uri="{FF2B5EF4-FFF2-40B4-BE49-F238E27FC236}">
                  <a16:creationId xmlns:a16="http://schemas.microsoft.com/office/drawing/2014/main" id="{3DE7FAFB-A4BF-B4DB-2BF4-CE165A8ED81F}"/>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4700"/>
                      </a14:imgEffect>
                      <a14:imgEffect>
                        <a14:saturation sat="400000"/>
                      </a14:imgEffect>
                    </a14:imgLayer>
                  </a14:imgProps>
                </a:ext>
              </a:extLst>
            </a:blip>
            <a:stretch>
              <a:fillRect/>
            </a:stretch>
          </p:blipFill>
          <p:spPr>
            <a:xfrm>
              <a:off x="4203373" y="1368199"/>
              <a:ext cx="3702998" cy="2618164"/>
            </a:xfrm>
            <a:prstGeom prst="rect">
              <a:avLst/>
            </a:prstGeom>
          </p:spPr>
        </p:pic>
      </p:grpSp>
      <p:sp>
        <p:nvSpPr>
          <p:cNvPr id="14" name="文本占位符 1">
            <a:extLst>
              <a:ext uri="{FF2B5EF4-FFF2-40B4-BE49-F238E27FC236}">
                <a16:creationId xmlns:a16="http://schemas.microsoft.com/office/drawing/2014/main" id="{34334E67-DA5D-1CBF-4E07-DFF2F0ADC6AE}"/>
              </a:ext>
            </a:extLst>
          </p:cNvPr>
          <p:cNvSpPr txBox="1">
            <a:spLocks/>
          </p:cNvSpPr>
          <p:nvPr/>
        </p:nvSpPr>
        <p:spPr>
          <a:xfrm>
            <a:off x="3691512" y="2898767"/>
            <a:ext cx="4487660" cy="494795"/>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endPar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584855507"/>
      </p:ext>
    </p:extLst>
  </p:cSld>
  <p:clrMapOvr>
    <a:masterClrMapping/>
  </p:clrMapOvr>
  <p:transition spd="slow" advTm="5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水产养殖学科介绍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学科的知名期刊</a:t>
            </a:r>
          </a:p>
        </p:txBody>
      </p:sp>
      <p:pic>
        <p:nvPicPr>
          <p:cNvPr id="1026" name="Picture 2">
            <a:extLst>
              <a:ext uri="{FF2B5EF4-FFF2-40B4-BE49-F238E27FC236}">
                <a16:creationId xmlns:a16="http://schemas.microsoft.com/office/drawing/2014/main" id="{7752D25C-15BB-73DA-B6C0-4E2B361E1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61" y="1979878"/>
            <a:ext cx="3062654" cy="367518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D4961BB-6A77-83A7-2A9A-C9239A29575D}"/>
              </a:ext>
            </a:extLst>
          </p:cNvPr>
          <p:cNvSpPr txBox="1"/>
          <p:nvPr/>
        </p:nvSpPr>
        <p:spPr>
          <a:xfrm>
            <a:off x="4579484" y="2444433"/>
            <a:ext cx="6096000" cy="3416320"/>
          </a:xfrm>
          <a:prstGeom prst="rect">
            <a:avLst/>
          </a:prstGeom>
          <a:noFill/>
        </p:spPr>
        <p:txBody>
          <a:bodyPr wrap="square">
            <a:spAutoFit/>
          </a:bodyPr>
          <a:lstStyle/>
          <a:p>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渔业现代化</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杂志创刊于</a:t>
            </a:r>
            <a:r>
              <a:rPr lang="en-US" altLang="zh-CN" dirty="0">
                <a:latin typeface="猫啃珠圆体" panose="02020500000000000000" pitchFamily="18" charset="-122"/>
                <a:ea typeface="猫啃珠圆体" panose="02020500000000000000" pitchFamily="18" charset="-122"/>
              </a:rPr>
              <a:t>1973</a:t>
            </a:r>
            <a:r>
              <a:rPr lang="zh-CN" altLang="en-US" dirty="0">
                <a:latin typeface="猫啃珠圆体" panose="02020500000000000000" pitchFamily="18" charset="-122"/>
                <a:ea typeface="猫啃珠圆体" panose="02020500000000000000" pitchFamily="18" charset="-122"/>
              </a:rPr>
              <a:t>年，由农业农村部主管，中国水产科学研究院渔业机械仪器研究所主办。系中国科技核心期刊，中国科学引文数据库（</a:t>
            </a:r>
            <a:r>
              <a:rPr lang="en-US" altLang="zh-CN" dirty="0">
                <a:latin typeface="猫啃珠圆体" panose="02020500000000000000" pitchFamily="18" charset="-122"/>
                <a:ea typeface="猫啃珠圆体" panose="02020500000000000000" pitchFamily="18" charset="-122"/>
              </a:rPr>
              <a:t>CSCD</a:t>
            </a:r>
            <a:r>
              <a:rPr lang="zh-CN" altLang="en-US" dirty="0">
                <a:latin typeface="猫啃珠圆体" panose="02020500000000000000" pitchFamily="18" charset="-122"/>
                <a:ea typeface="猫啃珠圆体" panose="02020500000000000000" pitchFamily="18" charset="-122"/>
              </a:rPr>
              <a:t>）收录期刊，北大中文核心期刊，被中国知网、万方、维普、超星等国内数据库收录，并被国外知名数据库艾博思科（</a:t>
            </a:r>
            <a:r>
              <a:rPr lang="en-US" altLang="zh-CN" dirty="0">
                <a:latin typeface="猫啃珠圆体" panose="02020500000000000000" pitchFamily="18" charset="-122"/>
                <a:ea typeface="猫啃珠圆体" panose="02020500000000000000" pitchFamily="18" charset="-122"/>
              </a:rPr>
              <a:t>EBSCO</a:t>
            </a:r>
            <a:r>
              <a:rPr lang="zh-CN" altLang="en-US" dirty="0">
                <a:latin typeface="猫啃珠圆体" panose="02020500000000000000" pitchFamily="18" charset="-122"/>
                <a:ea typeface="猫啃珠圆体" panose="02020500000000000000" pitchFamily="18" charset="-122"/>
              </a:rPr>
              <a:t>）等收录。国内外公开发行，双月刊。</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渔业现代化</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以渔业装备与水产养殖工程为专业特色。   </a:t>
            </a:r>
          </a:p>
          <a:p>
            <a:endParaRPr lang="zh-CN" altLang="en-US"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主要刊载：工厂化循环水养殖技术与设备，渔业水体净化，池塘生态养殖，渔船与捕捞，水产品保鲜与加工利用，渔业信息化等方面的原创性研究论文、研究综述及科技成果报告。</a:t>
            </a:r>
          </a:p>
        </p:txBody>
      </p:sp>
      <p:sp>
        <p:nvSpPr>
          <p:cNvPr id="9" name="文本框 8">
            <a:extLst>
              <a:ext uri="{FF2B5EF4-FFF2-40B4-BE49-F238E27FC236}">
                <a16:creationId xmlns:a16="http://schemas.microsoft.com/office/drawing/2014/main" id="{F0D977E2-DBD2-7754-EA93-F97650CB7D99}"/>
              </a:ext>
            </a:extLst>
          </p:cNvPr>
          <p:cNvSpPr txBox="1"/>
          <p:nvPr/>
        </p:nvSpPr>
        <p:spPr>
          <a:xfrm>
            <a:off x="4612484" y="1920170"/>
            <a:ext cx="6096000" cy="369332"/>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期刊网址：https://fm.fmiri.ac.cn/CN/home</a:t>
            </a:r>
          </a:p>
        </p:txBody>
      </p:sp>
    </p:spTree>
    <p:extLst>
      <p:ext uri="{BB962C8B-B14F-4D97-AF65-F5344CB8AC3E}">
        <p14:creationId xmlns:p14="http://schemas.microsoft.com/office/powerpoint/2010/main" val="2159074178"/>
      </p:ext>
    </p:extLst>
  </p:cSld>
  <p:clrMapOvr>
    <a:masterClrMapping/>
  </p:clrMapOvr>
  <p:transition spd="slow" advTm="5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在水产养殖中的研究成果</a:t>
            </a:r>
            <a:r>
              <a:rPr lang="en-US" altLang="zh-CN" dirty="0">
                <a:solidFill>
                  <a:srgbClr val="000000"/>
                </a:solidFill>
                <a:latin typeface="猫啃珠圆体" panose="02020500000000000000" pitchFamily="18" charset="-122"/>
                <a:ea typeface="猫啃珠圆体" panose="02020500000000000000" pitchFamily="18" charset="-122"/>
              </a:rPr>
              <a:t>	</a:t>
            </a:r>
            <a:endParaRPr lang="zh-CN" altLang="en-US" dirty="0">
              <a:solidFill>
                <a:srgbClr val="000000"/>
              </a:solidFill>
              <a:latin typeface="猫啃珠圆体" panose="02020500000000000000" pitchFamily="18" charset="-122"/>
              <a:ea typeface="猫啃珠圆体" panose="02020500000000000000" pitchFamily="18" charset="-122"/>
            </a:endParaRP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计算机视觉在生长监控中的应用</a:t>
            </a:r>
          </a:p>
        </p:txBody>
      </p:sp>
      <p:sp>
        <p:nvSpPr>
          <p:cNvPr id="7" name="文本框 6">
            <a:extLst>
              <a:ext uri="{FF2B5EF4-FFF2-40B4-BE49-F238E27FC236}">
                <a16:creationId xmlns:a16="http://schemas.microsoft.com/office/drawing/2014/main" id="{5D4961BB-6A77-83A7-2A9A-C9239A29575D}"/>
              </a:ext>
            </a:extLst>
          </p:cNvPr>
          <p:cNvSpPr txBox="1"/>
          <p:nvPr/>
        </p:nvSpPr>
        <p:spPr>
          <a:xfrm>
            <a:off x="7000423" y="1868047"/>
            <a:ext cx="4902213" cy="5078313"/>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“海洋与湿地”公众号：</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en-US" altLang="zh-CN" dirty="0">
                <a:latin typeface="猫啃珠圆体" panose="02020500000000000000" pitchFamily="18" charset="-122"/>
                <a:ea typeface="猫啃珠圆体" panose="02020500000000000000" pitchFamily="18" charset="-122"/>
              </a:rPr>
              <a:t>2023</a:t>
            </a:r>
            <a:r>
              <a:rPr lang="zh-CN" altLang="en-US" dirty="0">
                <a:latin typeface="猫啃珠圆体" panose="02020500000000000000" pitchFamily="18" charset="-122"/>
                <a:ea typeface="猫啃珠圆体" panose="02020500000000000000" pitchFamily="18" charset="-122"/>
              </a:rPr>
              <a:t>年</a:t>
            </a:r>
            <a:r>
              <a:rPr lang="en-US" altLang="zh-CN" dirty="0">
                <a:latin typeface="猫啃珠圆体" panose="02020500000000000000" pitchFamily="18" charset="-122"/>
                <a:ea typeface="猫啃珠圆体" panose="02020500000000000000" pitchFamily="18" charset="-122"/>
              </a:rPr>
              <a:t>7</a:t>
            </a:r>
            <a:r>
              <a:rPr lang="zh-CN" altLang="en-US" dirty="0">
                <a:latin typeface="猫啃珠圆体" panose="02020500000000000000" pitchFamily="18" charset="-122"/>
                <a:ea typeface="猫啃珠圆体" panose="02020500000000000000" pitchFamily="18" charset="-122"/>
              </a:rPr>
              <a:t>月</a:t>
            </a:r>
            <a:r>
              <a:rPr lang="en-US" altLang="zh-CN" dirty="0">
                <a:latin typeface="猫啃珠圆体" panose="02020500000000000000" pitchFamily="18" charset="-122"/>
                <a:ea typeface="猫啃珠圆体" panose="02020500000000000000" pitchFamily="18" charset="-122"/>
              </a:rPr>
              <a:t>1</a:t>
            </a:r>
            <a:r>
              <a:rPr lang="zh-CN" altLang="en-US" dirty="0">
                <a:latin typeface="猫啃珠圆体" panose="02020500000000000000" pitchFamily="18" charset="-122"/>
                <a:ea typeface="猫啃珠圆体" panose="02020500000000000000" pitchFamily="18" charset="-122"/>
              </a:rPr>
              <a:t>日发布的一项研究表明，亥姆霍兹极地和海洋研究中心阿尔弗雷德</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魏格纳研究所的科学家和工程师与养殖虾领先企业</a:t>
            </a:r>
            <a:r>
              <a:rPr lang="en-US" altLang="zh-CN" dirty="0" err="1">
                <a:latin typeface="猫啃珠圆体" panose="02020500000000000000" pitchFamily="18" charset="-122"/>
                <a:ea typeface="猫啃珠圆体" panose="02020500000000000000" pitchFamily="18" charset="-122"/>
              </a:rPr>
              <a:t>Oceanloop</a:t>
            </a:r>
            <a:r>
              <a:rPr lang="zh-CN" altLang="en-US" dirty="0">
                <a:latin typeface="猫啃珠圆体" panose="02020500000000000000" pitchFamily="18" charset="-122"/>
                <a:ea typeface="猫啃珠圆体" panose="02020500000000000000" pitchFamily="18" charset="-122"/>
              </a:rPr>
              <a:t>合作开发的</a:t>
            </a:r>
            <a:r>
              <a:rPr lang="en-US" altLang="zh-CN" dirty="0">
                <a:latin typeface="猫啃珠圆体" panose="02020500000000000000" pitchFamily="18" charset="-122"/>
                <a:ea typeface="猫啃珠圆体" panose="02020500000000000000" pitchFamily="18" charset="-122"/>
              </a:rPr>
              <a:t>AI</a:t>
            </a:r>
            <a:r>
              <a:rPr lang="zh-CN" altLang="en-US" dirty="0">
                <a:latin typeface="猫啃珠圆体" panose="02020500000000000000" pitchFamily="18" charset="-122"/>
                <a:ea typeface="猫啃珠圆体" panose="02020500000000000000" pitchFamily="18" charset="-122"/>
              </a:rPr>
              <a:t>技术，能够通过计算机视觉系统准确地监测和测量虾的数量、长度以及虾群的生长、种群规模、死亡率等关键指标。这一技术在实际养殖条件下得到了成功应用，无论是在高密度饲养环境还是在浑浊的水域环境，准确率均可达到</a:t>
            </a:r>
            <a:r>
              <a:rPr lang="en-US" altLang="zh-CN" dirty="0">
                <a:latin typeface="猫啃珠圆体" panose="02020500000000000000" pitchFamily="18" charset="-122"/>
                <a:ea typeface="猫啃珠圆体" panose="02020500000000000000" pitchFamily="18" charset="-122"/>
              </a:rPr>
              <a:t>95%</a:t>
            </a:r>
            <a:r>
              <a:rPr lang="zh-CN" altLang="en-US" dirty="0">
                <a:latin typeface="猫啃珠圆体" panose="02020500000000000000" pitchFamily="18" charset="-122"/>
                <a:ea typeface="猫啃珠圆体" panose="02020500000000000000" pitchFamily="18" charset="-122"/>
              </a:rPr>
              <a:t>。</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过去，养殖虾的监测往往依赖于人工观察和统计数据，这种方法不仅费时费力，而且容易出现误差。通过</a:t>
            </a:r>
            <a:r>
              <a:rPr lang="en-US" altLang="zh-CN" dirty="0">
                <a:latin typeface="猫啃珠圆体" panose="02020500000000000000" pitchFamily="18" charset="-122"/>
                <a:ea typeface="猫啃珠圆体" panose="02020500000000000000" pitchFamily="18" charset="-122"/>
              </a:rPr>
              <a:t>AI</a:t>
            </a:r>
            <a:r>
              <a:rPr lang="zh-CN" altLang="en-US" dirty="0">
                <a:latin typeface="猫啃珠圆体" panose="02020500000000000000" pitchFamily="18" charset="-122"/>
                <a:ea typeface="猫啃珠圆体" panose="02020500000000000000" pitchFamily="18" charset="-122"/>
              </a:rPr>
              <a:t>技术，养殖公司可以及时了解虾的数量、生长情况和压力状况，有针对性地调整养殖环境和饲养方式，从而提高虾的生存率和产量。</a:t>
            </a:r>
          </a:p>
        </p:txBody>
      </p:sp>
      <p:pic>
        <p:nvPicPr>
          <p:cNvPr id="6" name="图片 5">
            <a:extLst>
              <a:ext uri="{FF2B5EF4-FFF2-40B4-BE49-F238E27FC236}">
                <a16:creationId xmlns:a16="http://schemas.microsoft.com/office/drawing/2014/main" id="{E591D103-D451-0E1A-082E-961A12D241C9}"/>
              </a:ext>
            </a:extLst>
          </p:cNvPr>
          <p:cNvPicPr>
            <a:picLocks noChangeAspect="1"/>
          </p:cNvPicPr>
          <p:nvPr/>
        </p:nvPicPr>
        <p:blipFill>
          <a:blip r:embed="rId3"/>
          <a:stretch>
            <a:fillRect/>
          </a:stretch>
        </p:blipFill>
        <p:spPr>
          <a:xfrm>
            <a:off x="1114423" y="2310733"/>
            <a:ext cx="5672047" cy="3199307"/>
          </a:xfrm>
          <a:prstGeom prst="rect">
            <a:avLst/>
          </a:prstGeom>
        </p:spPr>
      </p:pic>
    </p:spTree>
    <p:extLst>
      <p:ext uri="{BB962C8B-B14F-4D97-AF65-F5344CB8AC3E}">
        <p14:creationId xmlns:p14="http://schemas.microsoft.com/office/powerpoint/2010/main" val="2887441166"/>
      </p:ext>
    </p:extLst>
  </p:cSld>
  <p:clrMapOvr>
    <a:masterClrMapping/>
  </p:clrMapOvr>
  <p:transition spd="slow" advTm="500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在水产养殖中的研究成果</a:t>
            </a:r>
            <a:r>
              <a:rPr lang="en-US" altLang="zh-CN" dirty="0">
                <a:solidFill>
                  <a:srgbClr val="000000"/>
                </a:solidFill>
                <a:latin typeface="猫啃珠圆体" panose="02020500000000000000" pitchFamily="18" charset="-122"/>
                <a:ea typeface="猫啃珠圆体" panose="02020500000000000000" pitchFamily="18" charset="-122"/>
              </a:rPr>
              <a:t>	</a:t>
            </a:r>
            <a:endParaRPr lang="zh-CN" altLang="en-US" dirty="0">
              <a:solidFill>
                <a:srgbClr val="000000"/>
              </a:solidFill>
              <a:latin typeface="猫啃珠圆体" panose="02020500000000000000" pitchFamily="18" charset="-122"/>
              <a:ea typeface="猫啃珠圆体" panose="02020500000000000000" pitchFamily="18" charset="-122"/>
            </a:endParaRP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AI</a:t>
            </a: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基因编辑技术在育种中的应用</a:t>
            </a:r>
          </a:p>
        </p:txBody>
      </p:sp>
      <p:sp>
        <p:nvSpPr>
          <p:cNvPr id="7" name="文本框 6">
            <a:extLst>
              <a:ext uri="{FF2B5EF4-FFF2-40B4-BE49-F238E27FC236}">
                <a16:creationId xmlns:a16="http://schemas.microsoft.com/office/drawing/2014/main" id="{5D4961BB-6A77-83A7-2A9A-C9239A29575D}"/>
              </a:ext>
            </a:extLst>
          </p:cNvPr>
          <p:cNvSpPr txBox="1"/>
          <p:nvPr/>
        </p:nvSpPr>
        <p:spPr>
          <a:xfrm>
            <a:off x="7000423" y="1824280"/>
            <a:ext cx="4902213" cy="4801314"/>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中国水产门户网新闻：</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可持续水产养殖和生物技术公司</a:t>
            </a:r>
            <a:r>
              <a:rPr lang="en-US" altLang="zh-CN" dirty="0">
                <a:latin typeface="猫啃珠圆体" panose="02020500000000000000" pitchFamily="18" charset="-122"/>
                <a:ea typeface="猫啃珠圆体" panose="02020500000000000000" pitchFamily="18" charset="-122"/>
              </a:rPr>
              <a:t>Colors Farm</a:t>
            </a:r>
            <a:r>
              <a:rPr lang="zh-CN" altLang="en-US" dirty="0">
                <a:latin typeface="猫啃珠圆体" panose="02020500000000000000" pitchFamily="18" charset="-122"/>
                <a:ea typeface="猫啃珠圆体" panose="02020500000000000000" pitchFamily="18" charset="-122"/>
              </a:rPr>
              <a:t>和计算生物学公司</a:t>
            </a:r>
            <a:r>
              <a:rPr lang="en-US" altLang="zh-CN" dirty="0">
                <a:latin typeface="猫啃珠圆体" panose="02020500000000000000" pitchFamily="18" charset="-122"/>
                <a:ea typeface="猫啃珠圆体" panose="02020500000000000000" pitchFamily="18" charset="-122"/>
              </a:rPr>
              <a:t>Evogene</a:t>
            </a:r>
            <a:r>
              <a:rPr lang="zh-CN" altLang="en-US" dirty="0">
                <a:latin typeface="猫啃珠圆体" panose="02020500000000000000" pitchFamily="18" charset="-122"/>
                <a:ea typeface="猫啃珠圆体" panose="02020500000000000000" pitchFamily="18" charset="-122"/>
              </a:rPr>
              <a:t>宣布与以色列学术研究机构本古里安大学（</a:t>
            </a:r>
            <a:r>
              <a:rPr lang="en-US" altLang="zh-CN" dirty="0">
                <a:latin typeface="猫啃珠圆体" panose="02020500000000000000" pitchFamily="18" charset="-122"/>
                <a:ea typeface="猫啃珠圆体" panose="02020500000000000000" pitchFamily="18" charset="-122"/>
              </a:rPr>
              <a:t>BGU</a:t>
            </a:r>
            <a:r>
              <a:rPr lang="zh-CN" altLang="en-US" dirty="0">
                <a:latin typeface="猫啃珠圆体" panose="02020500000000000000" pitchFamily="18" charset="-122"/>
                <a:ea typeface="猫啃珠圆体" panose="02020500000000000000" pitchFamily="18" charset="-122"/>
              </a:rPr>
              <a:t>）合作。此次合作旨在开发甲壳类动物的基因编辑技术。重点将特别放在罗氏沼虾、南美白对虾和克氏原螯虾（小龙虾）上，以提高生长速度、抗病性和环境适应等关键特性。</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en-US" altLang="zh-CN" dirty="0">
                <a:latin typeface="猫啃珠圆体" panose="02020500000000000000" pitchFamily="18" charset="-122"/>
                <a:ea typeface="猫啃珠圆体" panose="02020500000000000000" pitchFamily="18" charset="-122"/>
              </a:rPr>
              <a:t>AI</a:t>
            </a:r>
            <a:r>
              <a:rPr lang="zh-CN" altLang="en-US" dirty="0">
                <a:latin typeface="猫啃珠圆体" panose="02020500000000000000" pitchFamily="18" charset="-122"/>
                <a:ea typeface="猫啃珠圆体" panose="02020500000000000000" pitchFamily="18" charset="-122"/>
              </a:rPr>
              <a:t>可以通过分析大量基因组数据，以预测潜在的脱靶效应及其可能性，从而引导研究人员进行更准确、更高效的基因编辑；可通过机器学习和深度学习算法，分析大量遗传数据并确定目标生物功能的理想基因序列；可通过蛋白质设计和工程预测蛋白质的结构和功能，使科学家能够创造具有特定特征的创新蛋白质。</a:t>
            </a:r>
          </a:p>
        </p:txBody>
      </p:sp>
      <p:pic>
        <p:nvPicPr>
          <p:cNvPr id="9" name="图片 8" descr="手里拿着龙虾&#10;&#10;低可信度描述已自动生成">
            <a:extLst>
              <a:ext uri="{FF2B5EF4-FFF2-40B4-BE49-F238E27FC236}">
                <a16:creationId xmlns:a16="http://schemas.microsoft.com/office/drawing/2014/main" id="{BDC168DA-E999-3B39-7806-0FDCD240E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78" y="2228164"/>
            <a:ext cx="5457245" cy="3544041"/>
          </a:xfrm>
          <a:prstGeom prst="rect">
            <a:avLst/>
          </a:prstGeom>
        </p:spPr>
      </p:pic>
    </p:spTree>
    <p:extLst>
      <p:ext uri="{BB962C8B-B14F-4D97-AF65-F5344CB8AC3E}">
        <p14:creationId xmlns:p14="http://schemas.microsoft.com/office/powerpoint/2010/main" val="4049838766"/>
      </p:ext>
    </p:extLst>
  </p:cSld>
  <p:clrMapOvr>
    <a:masterClrMapping/>
  </p:clrMapOvr>
  <p:transition spd="slow" advTm="5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陆基循环水养殖系统特点及挑战</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什么是陆基循环水养殖系统</a:t>
            </a:r>
          </a:p>
        </p:txBody>
      </p:sp>
      <p:sp>
        <p:nvSpPr>
          <p:cNvPr id="7" name="文本框 6">
            <a:extLst>
              <a:ext uri="{FF2B5EF4-FFF2-40B4-BE49-F238E27FC236}">
                <a16:creationId xmlns:a16="http://schemas.microsoft.com/office/drawing/2014/main" id="{5D4961BB-6A77-83A7-2A9A-C9239A29575D}"/>
              </a:ext>
            </a:extLst>
          </p:cNvPr>
          <p:cNvSpPr txBox="1"/>
          <p:nvPr/>
        </p:nvSpPr>
        <p:spPr>
          <a:xfrm>
            <a:off x="6956880" y="2107308"/>
            <a:ext cx="4902213" cy="4524315"/>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近几年来，我国渔业养殖技术不断在升级，工厂化养殖模式可谓是风生水起，工厂化养殖大致有这几类，内循环水养鱼、集装箱养鱼、桶式养鱼、帆布池养鱼、高密度流水养鱼等，养殖场所可分为池塘、陆基、室内以及室外养殖。</a:t>
            </a: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而最近在渔业养殖当中崭露头角的陆基桶循环养殖，其实就是陆基桶养殖池，它通过将养殖鱼虾圈养在陆基桶池内，也可以称为圈养鱼</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虾</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，这和圈养猪鸡鸭道理相似。它除了有圆圈桶或集装箱或水泥池的“鱼塘”外，还配套建设有一系列的排污、集污和处理等循环系统。主要特点就是流水养鱼或者循环水养鱼，通过风机</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空压机、罗茨鼓风机等</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实现气体式推水或抽水机提水，让</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塘</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中的水一直保持比较快速的流动状态。</a:t>
            </a:r>
            <a:endParaRPr lang="en-US" altLang="zh-CN" dirty="0">
              <a:latin typeface="猫啃珠圆体" panose="02020500000000000000" pitchFamily="18" charset="-122"/>
              <a:ea typeface="猫啃珠圆体" panose="02020500000000000000" pitchFamily="18" charset="-122"/>
            </a:endParaRPr>
          </a:p>
        </p:txBody>
      </p:sp>
      <p:pic>
        <p:nvPicPr>
          <p:cNvPr id="2052" name="Picture 4">
            <a:extLst>
              <a:ext uri="{FF2B5EF4-FFF2-40B4-BE49-F238E27FC236}">
                <a16:creationId xmlns:a16="http://schemas.microsoft.com/office/drawing/2014/main" id="{B3082C6F-AF64-DF07-965B-BDD02457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119" y="2173762"/>
            <a:ext cx="5541818" cy="31345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CD2FD6B-BABB-EC1A-6FC3-D4FB87B95B82}"/>
              </a:ext>
            </a:extLst>
          </p:cNvPr>
          <p:cNvSpPr txBox="1"/>
          <p:nvPr/>
        </p:nvSpPr>
        <p:spPr>
          <a:xfrm>
            <a:off x="2290539" y="5496805"/>
            <a:ext cx="4902213" cy="369332"/>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图片来源：知乎</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大疆渔业</a:t>
            </a:r>
          </a:p>
        </p:txBody>
      </p:sp>
    </p:spTree>
    <p:extLst>
      <p:ext uri="{BB962C8B-B14F-4D97-AF65-F5344CB8AC3E}">
        <p14:creationId xmlns:p14="http://schemas.microsoft.com/office/powerpoint/2010/main" val="956521823"/>
      </p:ext>
    </p:extLst>
  </p:cSld>
  <p:clrMapOvr>
    <a:masterClrMapping/>
  </p:clrMapOvr>
  <p:transition spd="slow" advTm="5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陆基循环水养殖系统特点及挑战</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陆基循环水养殖系统的目的</a:t>
            </a:r>
          </a:p>
        </p:txBody>
      </p:sp>
      <p:grpSp>
        <p:nvGrpSpPr>
          <p:cNvPr id="23" name="组合 22">
            <a:extLst>
              <a:ext uri="{FF2B5EF4-FFF2-40B4-BE49-F238E27FC236}">
                <a16:creationId xmlns:a16="http://schemas.microsoft.com/office/drawing/2014/main" id="{3455EE8A-700C-D3E7-D790-27EAEFEC64B1}"/>
              </a:ext>
            </a:extLst>
          </p:cNvPr>
          <p:cNvGrpSpPr/>
          <p:nvPr/>
        </p:nvGrpSpPr>
        <p:grpSpPr>
          <a:xfrm>
            <a:off x="946337" y="2164134"/>
            <a:ext cx="4874883" cy="3723276"/>
            <a:chOff x="3242803" y="1786763"/>
            <a:chExt cx="4874883" cy="3723276"/>
          </a:xfrm>
        </p:grpSpPr>
        <p:grpSp>
          <p:nvGrpSpPr>
            <p:cNvPr id="16" name="组合 15">
              <a:extLst>
                <a:ext uri="{FF2B5EF4-FFF2-40B4-BE49-F238E27FC236}">
                  <a16:creationId xmlns:a16="http://schemas.microsoft.com/office/drawing/2014/main" id="{11485137-EB13-A0F5-3062-5EBBF7C96E67}"/>
                </a:ext>
              </a:extLst>
            </p:cNvPr>
            <p:cNvGrpSpPr/>
            <p:nvPr/>
          </p:nvGrpSpPr>
          <p:grpSpPr>
            <a:xfrm>
              <a:off x="3749063" y="1786763"/>
              <a:ext cx="3693460" cy="3723276"/>
              <a:chOff x="7493748" y="1263399"/>
              <a:chExt cx="3693460" cy="3723276"/>
            </a:xfrm>
          </p:grpSpPr>
          <p:sp>
            <p:nvSpPr>
              <p:cNvPr id="17" name="箭头: 环形 16">
                <a:extLst>
                  <a:ext uri="{FF2B5EF4-FFF2-40B4-BE49-F238E27FC236}">
                    <a16:creationId xmlns:a16="http://schemas.microsoft.com/office/drawing/2014/main" id="{34F4551D-7B5A-76C3-1BB5-52AE9FCBC3A2}"/>
                  </a:ext>
                </a:extLst>
              </p:cNvPr>
              <p:cNvSpPr/>
              <p:nvPr/>
            </p:nvSpPr>
            <p:spPr>
              <a:xfrm>
                <a:off x="7493748" y="1263399"/>
                <a:ext cx="3653120" cy="3197681"/>
              </a:xfrm>
              <a:prstGeom prst="circularArrow">
                <a:avLst>
                  <a:gd name="adj1" fmla="val 5243"/>
                  <a:gd name="adj2" fmla="val 1142319"/>
                  <a:gd name="adj3" fmla="val 20594464"/>
                  <a:gd name="adj4" fmla="val 10800000"/>
                  <a:gd name="adj5" fmla="val 846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sp>
            <p:nvSpPr>
              <p:cNvPr id="18" name="箭头: 环形 17">
                <a:extLst>
                  <a:ext uri="{FF2B5EF4-FFF2-40B4-BE49-F238E27FC236}">
                    <a16:creationId xmlns:a16="http://schemas.microsoft.com/office/drawing/2014/main" id="{7E6E0CAB-6031-FE3F-85D9-8EC2428FA7AA}"/>
                  </a:ext>
                </a:extLst>
              </p:cNvPr>
              <p:cNvSpPr/>
              <p:nvPr/>
            </p:nvSpPr>
            <p:spPr>
              <a:xfrm rot="10800000">
                <a:off x="7534088" y="1989856"/>
                <a:ext cx="3653120" cy="2996819"/>
              </a:xfrm>
              <a:prstGeom prst="circularArrow">
                <a:avLst>
                  <a:gd name="adj1" fmla="val 5243"/>
                  <a:gd name="adj2" fmla="val 1142319"/>
                  <a:gd name="adj3" fmla="val 20594464"/>
                  <a:gd name="adj4" fmla="val 10800000"/>
                  <a:gd name="adj5" fmla="val 846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grpSp>
        <p:sp>
          <p:nvSpPr>
            <p:cNvPr id="20" name="文本框 19">
              <a:extLst>
                <a:ext uri="{FF2B5EF4-FFF2-40B4-BE49-F238E27FC236}">
                  <a16:creationId xmlns:a16="http://schemas.microsoft.com/office/drawing/2014/main" id="{A56E2D3A-91B5-9A1A-C8EF-B99D31235274}"/>
                </a:ext>
              </a:extLst>
            </p:cNvPr>
            <p:cNvSpPr txBox="1"/>
            <p:nvPr/>
          </p:nvSpPr>
          <p:spPr>
            <a:xfrm>
              <a:off x="3242803" y="3535934"/>
              <a:ext cx="1663026" cy="369332"/>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海洋开放水域</a:t>
              </a:r>
            </a:p>
          </p:txBody>
        </p:sp>
        <p:sp>
          <p:nvSpPr>
            <p:cNvPr id="22" name="文本框 21">
              <a:extLst>
                <a:ext uri="{FF2B5EF4-FFF2-40B4-BE49-F238E27FC236}">
                  <a16:creationId xmlns:a16="http://schemas.microsoft.com/office/drawing/2014/main" id="{D3BE3800-DCCA-A43A-7D99-204C9E7CAD4B}"/>
                </a:ext>
              </a:extLst>
            </p:cNvPr>
            <p:cNvSpPr txBox="1"/>
            <p:nvPr/>
          </p:nvSpPr>
          <p:spPr>
            <a:xfrm>
              <a:off x="6454660" y="3535934"/>
              <a:ext cx="1663026" cy="369332"/>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陆地封闭水域</a:t>
              </a:r>
            </a:p>
          </p:txBody>
        </p:sp>
      </p:grpSp>
      <p:sp>
        <p:nvSpPr>
          <p:cNvPr id="24" name="文本框 23">
            <a:extLst>
              <a:ext uri="{FF2B5EF4-FFF2-40B4-BE49-F238E27FC236}">
                <a16:creationId xmlns:a16="http://schemas.microsoft.com/office/drawing/2014/main" id="{BD3826C6-5DCF-DF8C-B0D2-F7C3983B561A}"/>
              </a:ext>
            </a:extLst>
          </p:cNvPr>
          <p:cNvSpPr txBox="1"/>
          <p:nvPr/>
        </p:nvSpPr>
        <p:spPr>
          <a:xfrm>
            <a:off x="6370782" y="2107308"/>
            <a:ext cx="4902213" cy="4247317"/>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主要目的是减少经济损失：</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以某鱼类为例，当</a:t>
            </a:r>
            <a:r>
              <a:rPr lang="en-US" altLang="zh-CN" dirty="0">
                <a:latin typeface="猫啃珠圆体" panose="02020500000000000000" pitchFamily="18" charset="-122"/>
                <a:ea typeface="猫啃珠圆体" panose="02020500000000000000" pitchFamily="18" charset="-122"/>
              </a:rPr>
              <a:t>11</a:t>
            </a:r>
            <a:r>
              <a:rPr lang="zh-CN" altLang="en-US" dirty="0">
                <a:latin typeface="猫啃珠圆体" panose="02020500000000000000" pitchFamily="18" charset="-122"/>
                <a:ea typeface="猫啃珠圆体" panose="02020500000000000000" pitchFamily="18" charset="-122"/>
              </a:rPr>
              <a:t>月气温达到该物种的生存临界点时，渔业公司只能选择将其降价处理或者做成罐头，这中间会损失巨大的经济损失。</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但是如果采用海陆接力的形式，可以在</a:t>
            </a:r>
            <a:r>
              <a:rPr lang="en-US" altLang="zh-CN" dirty="0">
                <a:latin typeface="猫啃珠圆体" panose="02020500000000000000" pitchFamily="18" charset="-122"/>
                <a:ea typeface="猫啃珠圆体" panose="02020500000000000000" pitchFamily="18" charset="-122"/>
              </a:rPr>
              <a:t>11</a:t>
            </a:r>
            <a:r>
              <a:rPr lang="zh-CN" altLang="en-US" dirty="0">
                <a:latin typeface="猫啃珠圆体" panose="02020500000000000000" pitchFamily="18" charset="-122"/>
                <a:ea typeface="猫啃珠圆体" panose="02020500000000000000" pitchFamily="18" charset="-122"/>
              </a:rPr>
              <a:t>月后把鱼装上车，运到工厂里面，此时投喂的量会大大减少，仅仅是去让鱼维持一个基本状态，来年再运到海洋当中，从而减少经济损失。</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在回到陆地上的这个阶段，是以最低的资源消耗为代价去保证存活。我们在此时做水质的综合评价和预警有很明显的特点，一个是海洋里面不太可控的状态，在陆地工厂会非常可控。</a:t>
            </a:r>
            <a:endParaRPr lang="en-US" altLang="zh-CN" dirty="0">
              <a:latin typeface="猫啃珠圆体" panose="02020500000000000000" pitchFamily="18" charset="-122"/>
              <a:ea typeface="猫啃珠圆体" panose="02020500000000000000" pitchFamily="18" charset="-122"/>
            </a:endParaRPr>
          </a:p>
        </p:txBody>
      </p:sp>
      <p:sp>
        <p:nvSpPr>
          <p:cNvPr id="25" name="文本框 24">
            <a:extLst>
              <a:ext uri="{FF2B5EF4-FFF2-40B4-BE49-F238E27FC236}">
                <a16:creationId xmlns:a16="http://schemas.microsoft.com/office/drawing/2014/main" id="{7DCF9700-4149-A74E-07A7-1F11ADD75BE2}"/>
              </a:ext>
            </a:extLst>
          </p:cNvPr>
          <p:cNvSpPr txBox="1"/>
          <p:nvPr/>
        </p:nvSpPr>
        <p:spPr>
          <a:xfrm>
            <a:off x="2547377" y="2772722"/>
            <a:ext cx="1663026" cy="646331"/>
          </a:xfrm>
          <a:prstGeom prst="rect">
            <a:avLst/>
          </a:prstGeom>
          <a:noFill/>
        </p:spPr>
        <p:txBody>
          <a:bodyPr wrap="square">
            <a:spAutoFit/>
          </a:bodyPr>
          <a:lstStyle/>
          <a:p>
            <a:pPr algn="ctr"/>
            <a:r>
              <a:rPr lang="en-US" altLang="zh-CN" dirty="0">
                <a:latin typeface="猫啃珠圆体" panose="02020500000000000000" pitchFamily="18" charset="-122"/>
                <a:ea typeface="猫啃珠圆体" panose="02020500000000000000" pitchFamily="18" charset="-122"/>
              </a:rPr>
              <a:t>5-11</a:t>
            </a:r>
            <a:r>
              <a:rPr lang="zh-CN" altLang="en-US" dirty="0">
                <a:latin typeface="猫啃珠圆体" panose="02020500000000000000" pitchFamily="18" charset="-122"/>
                <a:ea typeface="猫啃珠圆体" panose="02020500000000000000" pitchFamily="18" charset="-122"/>
              </a:rPr>
              <a:t>月</a:t>
            </a:r>
            <a:endParaRPr lang="en-US" altLang="zh-CN" dirty="0">
              <a:latin typeface="猫啃珠圆体" panose="02020500000000000000" pitchFamily="18" charset="-122"/>
              <a:ea typeface="猫啃珠圆体" panose="02020500000000000000" pitchFamily="18" charset="-122"/>
            </a:endParaRPr>
          </a:p>
          <a:p>
            <a:pPr algn="ctr"/>
            <a:r>
              <a:rPr lang="zh-CN" altLang="en-US" dirty="0">
                <a:latin typeface="猫啃珠圆体" panose="02020500000000000000" pitchFamily="18" charset="-122"/>
                <a:ea typeface="猫啃珠圆体" panose="02020500000000000000" pitchFamily="18" charset="-122"/>
              </a:rPr>
              <a:t>快速成长</a:t>
            </a:r>
          </a:p>
        </p:txBody>
      </p:sp>
      <p:sp>
        <p:nvSpPr>
          <p:cNvPr id="26" name="文本框 25">
            <a:extLst>
              <a:ext uri="{FF2B5EF4-FFF2-40B4-BE49-F238E27FC236}">
                <a16:creationId xmlns:a16="http://schemas.microsoft.com/office/drawing/2014/main" id="{C3E9F80F-9512-F0BE-A803-E83E70C45574}"/>
              </a:ext>
            </a:extLst>
          </p:cNvPr>
          <p:cNvSpPr txBox="1"/>
          <p:nvPr/>
        </p:nvSpPr>
        <p:spPr>
          <a:xfrm>
            <a:off x="2513124" y="4761858"/>
            <a:ext cx="1663026" cy="646331"/>
          </a:xfrm>
          <a:prstGeom prst="rect">
            <a:avLst/>
          </a:prstGeom>
          <a:noFill/>
        </p:spPr>
        <p:txBody>
          <a:bodyPr wrap="square">
            <a:spAutoFit/>
          </a:bodyPr>
          <a:lstStyle/>
          <a:p>
            <a:pPr algn="ctr"/>
            <a:r>
              <a:rPr lang="en-US" altLang="zh-CN" dirty="0">
                <a:latin typeface="猫啃珠圆体" panose="02020500000000000000" pitchFamily="18" charset="-122"/>
                <a:ea typeface="猫啃珠圆体" panose="02020500000000000000" pitchFamily="18" charset="-122"/>
              </a:rPr>
              <a:t>11-</a:t>
            </a:r>
            <a:r>
              <a:rPr lang="zh-CN" altLang="en-US" dirty="0">
                <a:latin typeface="猫啃珠圆体" panose="02020500000000000000" pitchFamily="18" charset="-122"/>
                <a:ea typeface="猫啃珠圆体" panose="02020500000000000000" pitchFamily="18" charset="-122"/>
              </a:rPr>
              <a:t>来年</a:t>
            </a:r>
            <a:r>
              <a:rPr lang="en-US" altLang="zh-CN" dirty="0">
                <a:latin typeface="猫啃珠圆体" panose="02020500000000000000" pitchFamily="18" charset="-122"/>
                <a:ea typeface="猫啃珠圆体" panose="02020500000000000000" pitchFamily="18" charset="-122"/>
              </a:rPr>
              <a:t>5</a:t>
            </a:r>
            <a:r>
              <a:rPr lang="zh-CN" altLang="en-US" dirty="0">
                <a:latin typeface="猫啃珠圆体" panose="02020500000000000000" pitchFamily="18" charset="-122"/>
                <a:ea typeface="猫啃珠圆体" panose="02020500000000000000" pitchFamily="18" charset="-122"/>
              </a:rPr>
              <a:t>月</a:t>
            </a:r>
            <a:endParaRPr lang="en-US" altLang="zh-CN" dirty="0">
              <a:latin typeface="猫啃珠圆体" panose="02020500000000000000" pitchFamily="18" charset="-122"/>
              <a:ea typeface="猫啃珠圆体" panose="02020500000000000000" pitchFamily="18" charset="-122"/>
            </a:endParaRPr>
          </a:p>
          <a:p>
            <a:pPr algn="ctr"/>
            <a:r>
              <a:rPr lang="zh-CN" altLang="en-US" dirty="0">
                <a:latin typeface="猫啃珠圆体" panose="02020500000000000000" pitchFamily="18" charset="-122"/>
                <a:ea typeface="猫啃珠圆体" panose="02020500000000000000" pitchFamily="18" charset="-122"/>
              </a:rPr>
              <a:t>维持生存</a:t>
            </a:r>
          </a:p>
        </p:txBody>
      </p:sp>
      <p:sp>
        <p:nvSpPr>
          <p:cNvPr id="27" name="文本框 26">
            <a:extLst>
              <a:ext uri="{FF2B5EF4-FFF2-40B4-BE49-F238E27FC236}">
                <a16:creationId xmlns:a16="http://schemas.microsoft.com/office/drawing/2014/main" id="{EA4B4ED3-04E3-5C7F-D48A-4B6AB5C830D2}"/>
              </a:ext>
            </a:extLst>
          </p:cNvPr>
          <p:cNvSpPr txBox="1"/>
          <p:nvPr/>
        </p:nvSpPr>
        <p:spPr>
          <a:xfrm>
            <a:off x="1813497" y="6122443"/>
            <a:ext cx="2931320" cy="461665"/>
          </a:xfrm>
          <a:prstGeom prst="rect">
            <a:avLst/>
          </a:prstGeom>
          <a:noFill/>
        </p:spPr>
        <p:txBody>
          <a:bodyPr wrap="square">
            <a:spAutoFit/>
          </a:bodyPr>
          <a:lstStyle/>
          <a:p>
            <a:pPr algn="ctr"/>
            <a:r>
              <a:rPr lang="zh-CN" altLang="en-US" sz="2400" dirty="0">
                <a:latin typeface="猫啃珠圆体" panose="02020500000000000000" pitchFamily="18" charset="-122"/>
                <a:ea typeface="猫啃珠圆体" panose="02020500000000000000" pitchFamily="18" charset="-122"/>
              </a:rPr>
              <a:t>海陆接力流程示例</a:t>
            </a:r>
          </a:p>
        </p:txBody>
      </p:sp>
    </p:spTree>
    <p:extLst>
      <p:ext uri="{BB962C8B-B14F-4D97-AF65-F5344CB8AC3E}">
        <p14:creationId xmlns:p14="http://schemas.microsoft.com/office/powerpoint/2010/main" val="1249957019"/>
      </p:ext>
    </p:extLst>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陆基循环水养殖系统特点及挑战</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水质自动化监控调节的挑战</a:t>
            </a:r>
          </a:p>
        </p:txBody>
      </p:sp>
      <p:pic>
        <p:nvPicPr>
          <p:cNvPr id="6" name="图片 5" descr="水里有一些绿色的植物&#10;&#10;中度可信度描述已自动生成">
            <a:extLst>
              <a:ext uri="{FF2B5EF4-FFF2-40B4-BE49-F238E27FC236}">
                <a16:creationId xmlns:a16="http://schemas.microsoft.com/office/drawing/2014/main" id="{C18E2067-ED0C-64F0-CE80-E0706D049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48" y="2160232"/>
            <a:ext cx="5725019" cy="4293765"/>
          </a:xfrm>
          <a:prstGeom prst="rect">
            <a:avLst/>
          </a:prstGeom>
        </p:spPr>
      </p:pic>
      <p:sp>
        <p:nvSpPr>
          <p:cNvPr id="8" name="矩形 7">
            <a:extLst>
              <a:ext uri="{FF2B5EF4-FFF2-40B4-BE49-F238E27FC236}">
                <a16:creationId xmlns:a16="http://schemas.microsoft.com/office/drawing/2014/main" id="{86D976BE-0EF7-3035-0F42-9423D72F02E1}"/>
              </a:ext>
            </a:extLst>
          </p:cNvPr>
          <p:cNvSpPr/>
          <p:nvPr/>
        </p:nvSpPr>
        <p:spPr>
          <a:xfrm>
            <a:off x="7581648" y="2160231"/>
            <a:ext cx="3672114" cy="9821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r>
              <a:rPr lang="zh-CN" altLang="en-US" sz="2800" dirty="0">
                <a:solidFill>
                  <a:prstClr val="white"/>
                </a:solidFill>
                <a:latin typeface="Arial" panose="020B0604020202020204"/>
                <a:ea typeface="微软雅黑" panose="020B0503020204020204" charset="-122"/>
                <a:cs typeface="+mn-ea"/>
                <a:sym typeface="+mn-lt"/>
              </a:rPr>
              <a:t>水质检验报告表</a:t>
            </a:r>
          </a:p>
        </p:txBody>
      </p:sp>
      <p:sp>
        <p:nvSpPr>
          <p:cNvPr id="9" name="矩形 8">
            <a:extLst>
              <a:ext uri="{FF2B5EF4-FFF2-40B4-BE49-F238E27FC236}">
                <a16:creationId xmlns:a16="http://schemas.microsoft.com/office/drawing/2014/main" id="{7DB49773-4C7A-1E8A-2D63-24524550E5C8}"/>
              </a:ext>
            </a:extLst>
          </p:cNvPr>
          <p:cNvSpPr/>
          <p:nvPr/>
        </p:nvSpPr>
        <p:spPr>
          <a:xfrm>
            <a:off x="7581648" y="5471886"/>
            <a:ext cx="3672114" cy="9821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r>
              <a:rPr lang="zh-CN" altLang="en-US" sz="2800" dirty="0">
                <a:solidFill>
                  <a:prstClr val="white"/>
                </a:solidFill>
                <a:latin typeface="Arial" panose="020B0604020202020204"/>
                <a:ea typeface="微软雅黑" panose="020B0503020204020204" charset="-122"/>
                <a:cs typeface="+mn-ea"/>
                <a:sym typeface="+mn-lt"/>
              </a:rPr>
              <a:t>水质操作记录表</a:t>
            </a:r>
          </a:p>
        </p:txBody>
      </p:sp>
      <p:sp>
        <p:nvSpPr>
          <p:cNvPr id="10" name="文本框 9">
            <a:extLst>
              <a:ext uri="{FF2B5EF4-FFF2-40B4-BE49-F238E27FC236}">
                <a16:creationId xmlns:a16="http://schemas.microsoft.com/office/drawing/2014/main" id="{2EB180EF-2FFA-81DA-5A89-5957E498D107}"/>
              </a:ext>
            </a:extLst>
          </p:cNvPr>
          <p:cNvSpPr txBox="1"/>
          <p:nvPr/>
        </p:nvSpPr>
        <p:spPr>
          <a:xfrm>
            <a:off x="7726791" y="4205034"/>
            <a:ext cx="3381828" cy="400110"/>
          </a:xfrm>
          <a:prstGeom prst="rect">
            <a:avLst/>
          </a:prstGeom>
          <a:noFill/>
        </p:spPr>
        <p:txBody>
          <a:bodyPr wrap="square">
            <a:spAutoFit/>
          </a:bodyPr>
          <a:lstStyle/>
          <a:p>
            <a:r>
              <a:rPr lang="zh-CN" altLang="en-US" sz="2000" dirty="0">
                <a:latin typeface="猫啃珠圆体" panose="02020500000000000000" pitchFamily="18" charset="-122"/>
                <a:ea typeface="猫啃珠圆体" panose="02020500000000000000" pitchFamily="18" charset="-122"/>
              </a:rPr>
              <a:t>机器学习模型替代人工干预</a:t>
            </a:r>
          </a:p>
        </p:txBody>
      </p:sp>
      <p:sp>
        <p:nvSpPr>
          <p:cNvPr id="12" name="箭头: 下 11">
            <a:extLst>
              <a:ext uri="{FF2B5EF4-FFF2-40B4-BE49-F238E27FC236}">
                <a16:creationId xmlns:a16="http://schemas.microsoft.com/office/drawing/2014/main" id="{D5D3FB5C-510F-2980-1F9F-54C8C7C5FF2D}"/>
              </a:ext>
            </a:extLst>
          </p:cNvPr>
          <p:cNvSpPr/>
          <p:nvPr/>
        </p:nvSpPr>
        <p:spPr>
          <a:xfrm flipV="1">
            <a:off x="10941705" y="3215591"/>
            <a:ext cx="256066" cy="211840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sp>
        <p:nvSpPr>
          <p:cNvPr id="13" name="箭头: 下 12">
            <a:extLst>
              <a:ext uri="{FF2B5EF4-FFF2-40B4-BE49-F238E27FC236}">
                <a16:creationId xmlns:a16="http://schemas.microsoft.com/office/drawing/2014/main" id="{E289A8DA-461D-9478-23FE-E86D34F33E81}"/>
              </a:ext>
            </a:extLst>
          </p:cNvPr>
          <p:cNvSpPr/>
          <p:nvPr/>
        </p:nvSpPr>
        <p:spPr>
          <a:xfrm flipH="1">
            <a:off x="7572324" y="3247910"/>
            <a:ext cx="256066" cy="211840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spTree>
    <p:extLst>
      <p:ext uri="{BB962C8B-B14F-4D97-AF65-F5344CB8AC3E}">
        <p14:creationId xmlns:p14="http://schemas.microsoft.com/office/powerpoint/2010/main" val="904862125"/>
      </p:ext>
    </p:extLst>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在水产养殖中的研究成果</a:t>
            </a:r>
            <a:r>
              <a:rPr lang="en-US" altLang="zh-CN" dirty="0">
                <a:solidFill>
                  <a:srgbClr val="000000"/>
                </a:solidFill>
                <a:latin typeface="猫啃珠圆体" panose="02020500000000000000" pitchFamily="18" charset="-122"/>
                <a:ea typeface="猫啃珠圆体" panose="02020500000000000000" pitchFamily="18" charset="-122"/>
              </a:rPr>
              <a:t>	</a:t>
            </a:r>
            <a:endParaRPr lang="zh-CN" altLang="en-US" dirty="0">
              <a:solidFill>
                <a:srgbClr val="000000"/>
              </a:solidFill>
              <a:latin typeface="猫啃珠圆体" panose="02020500000000000000" pitchFamily="18" charset="-122"/>
              <a:ea typeface="猫啃珠圆体" panose="02020500000000000000" pitchFamily="18" charset="-122"/>
            </a:endParaRP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a:t>
            </a: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深度强化学习用于预测开放水产养殖生态系统中鱼类的生存</a:t>
            </a:r>
            <a:r>
              <a:rPr lang="en-US" altLang="zh-CN"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7" name="文本框 6">
            <a:extLst>
              <a:ext uri="{FF2B5EF4-FFF2-40B4-BE49-F238E27FC236}">
                <a16:creationId xmlns:a16="http://schemas.microsoft.com/office/drawing/2014/main" id="{5D4961BB-6A77-83A7-2A9A-C9239A29575D}"/>
              </a:ext>
            </a:extLst>
          </p:cNvPr>
          <p:cNvSpPr txBox="1"/>
          <p:nvPr/>
        </p:nvSpPr>
        <p:spPr>
          <a:xfrm>
            <a:off x="1122663" y="5866508"/>
            <a:ext cx="5931677" cy="923330"/>
          </a:xfrm>
          <a:prstGeom prst="rect">
            <a:avLst/>
          </a:prstGeom>
          <a:noFill/>
        </p:spPr>
        <p:txBody>
          <a:bodyPr wrap="square">
            <a:spAutoFit/>
          </a:bodyPr>
          <a:lstStyle/>
          <a:p>
            <a:r>
              <a:rPr lang="en-US" altLang="zh-CN" dirty="0">
                <a:latin typeface="猫啃珠圆体" panose="02020500000000000000" pitchFamily="18" charset="-122"/>
                <a:ea typeface="猫啃珠圆体" panose="02020500000000000000" pitchFamily="18" charset="-122"/>
                <a:hlinkClick r:id="rId3"/>
              </a:rPr>
              <a:t>https://doi.org/10.1007/s10661-023-11937-9</a:t>
            </a:r>
            <a:endParaRPr lang="en-US" altLang="zh-CN" dirty="0">
              <a:latin typeface="猫啃珠圆体" panose="02020500000000000000" pitchFamily="18" charset="-122"/>
              <a:ea typeface="猫啃珠圆体" panose="02020500000000000000" pitchFamily="18" charset="-122"/>
            </a:endParaRPr>
          </a:p>
          <a:p>
            <a:r>
              <a:rPr lang="en-US" altLang="zh-CN" dirty="0">
                <a:latin typeface="猫啃珠圆体" panose="02020500000000000000" pitchFamily="18" charset="-122"/>
                <a:ea typeface="猫啃珠圆体" panose="02020500000000000000" pitchFamily="18" charset="-122"/>
              </a:rPr>
              <a:t>Shruti Agrawal, Sonal Dubey &amp; K Jairam Naik</a:t>
            </a:r>
          </a:p>
          <a:p>
            <a:endParaRPr lang="zh-CN" altLang="en-US" dirty="0">
              <a:latin typeface="猫啃珠圆体" panose="02020500000000000000" pitchFamily="18" charset="-122"/>
              <a:ea typeface="猫啃珠圆体" panose="02020500000000000000" pitchFamily="18" charset="-122"/>
            </a:endParaRPr>
          </a:p>
        </p:txBody>
      </p:sp>
      <p:pic>
        <p:nvPicPr>
          <p:cNvPr id="5" name="图片 4">
            <a:extLst>
              <a:ext uri="{FF2B5EF4-FFF2-40B4-BE49-F238E27FC236}">
                <a16:creationId xmlns:a16="http://schemas.microsoft.com/office/drawing/2014/main" id="{5896744E-63A1-35AA-27F8-ECA6D43E14CA}"/>
              </a:ext>
            </a:extLst>
          </p:cNvPr>
          <p:cNvPicPr>
            <a:picLocks noChangeAspect="1"/>
          </p:cNvPicPr>
          <p:nvPr/>
        </p:nvPicPr>
        <p:blipFill>
          <a:blip r:embed="rId4"/>
          <a:stretch>
            <a:fillRect/>
          </a:stretch>
        </p:blipFill>
        <p:spPr>
          <a:xfrm>
            <a:off x="902794" y="2150601"/>
            <a:ext cx="5989801" cy="3442168"/>
          </a:xfrm>
          <a:prstGeom prst="rect">
            <a:avLst/>
          </a:prstGeom>
        </p:spPr>
      </p:pic>
      <p:sp>
        <p:nvSpPr>
          <p:cNvPr id="6" name="文本框 5">
            <a:extLst>
              <a:ext uri="{FF2B5EF4-FFF2-40B4-BE49-F238E27FC236}">
                <a16:creationId xmlns:a16="http://schemas.microsoft.com/office/drawing/2014/main" id="{90D024F1-1464-E89F-7F6A-B89EB82E1652}"/>
              </a:ext>
            </a:extLst>
          </p:cNvPr>
          <p:cNvSpPr txBox="1"/>
          <p:nvPr/>
        </p:nvSpPr>
        <p:spPr>
          <a:xfrm>
            <a:off x="6956880" y="1779687"/>
            <a:ext cx="5133520" cy="5078313"/>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摘要的谷歌翻译：确保对适合鱼类栖息地的水体进行分类对于动物保护和商业鱼类养殖至关重要。然而，现有的用于预测水质的监督机器学习模型缺乏鱼类生存的特异性。这项研究解决了这一局限性，并提出了一种预测开放水产养殖生态系统中鱼类生存能力的新模型。所提出的模型通过 </a:t>
            </a:r>
            <a:r>
              <a:rPr lang="en-US" altLang="zh-CN" dirty="0">
                <a:latin typeface="猫啃珠圆体" panose="02020500000000000000" pitchFamily="18" charset="-122"/>
                <a:ea typeface="猫啃珠圆体" panose="02020500000000000000" pitchFamily="18" charset="-122"/>
              </a:rPr>
              <a:t>Q </a:t>
            </a:r>
            <a:r>
              <a:rPr lang="zh-CN" altLang="en-US" dirty="0">
                <a:latin typeface="猫啃珠圆体" panose="02020500000000000000" pitchFamily="18" charset="-122"/>
                <a:ea typeface="猫啃珠圆体" panose="02020500000000000000" pitchFamily="18" charset="-122"/>
              </a:rPr>
              <a:t>学习和深度前馈神经网络结合了强化学习，使其能够捕获复杂水生环境中的复杂模式和关系。此外，该模型的强化学习功能减少了对标记数据的依赖，并提供了随着时间的推移持续改进的潜力。通过根据鱼类适宜性对水体进行准确分类，该模型为可持续水产养殖管理和环境保护提供了宝贵的见解。实验结果表明，所提出的基于 </a:t>
            </a:r>
            <a:r>
              <a:rPr lang="en-US" altLang="zh-CN" dirty="0">
                <a:latin typeface="猫啃珠圆体" panose="02020500000000000000" pitchFamily="18" charset="-122"/>
                <a:ea typeface="猫啃珠圆体" panose="02020500000000000000" pitchFamily="18" charset="-122"/>
              </a:rPr>
              <a:t>DQN </a:t>
            </a:r>
            <a:r>
              <a:rPr lang="zh-CN" altLang="en-US" dirty="0">
                <a:latin typeface="猫啃珠圆体" panose="02020500000000000000" pitchFamily="18" charset="-122"/>
                <a:ea typeface="猫啃珠圆体" panose="02020500000000000000" pitchFamily="18" charset="-122"/>
              </a:rPr>
              <a:t>的模型的准确率显着提高了 </a:t>
            </a:r>
            <a:r>
              <a:rPr lang="en-US" altLang="zh-CN" dirty="0">
                <a:latin typeface="猫啃珠圆体" panose="02020500000000000000" pitchFamily="18" charset="-122"/>
                <a:ea typeface="猫啃珠圆体" panose="02020500000000000000" pitchFamily="18" charset="-122"/>
              </a:rPr>
              <a:t>96%</a:t>
            </a:r>
            <a:r>
              <a:rPr lang="zh-CN" altLang="en-US" dirty="0">
                <a:latin typeface="猫啃珠圆体" panose="02020500000000000000" pitchFamily="18" charset="-122"/>
                <a:ea typeface="猫啃珠圆体" panose="02020500000000000000" pitchFamily="18" charset="-122"/>
              </a:rPr>
              <a:t>，在同一数据集上优于现有的高斯朴素贝叶斯 </a:t>
            </a:r>
            <a:r>
              <a:rPr lang="en-US" altLang="zh-CN" dirty="0">
                <a:latin typeface="猫啃珠圆体" panose="02020500000000000000" pitchFamily="18" charset="-122"/>
                <a:ea typeface="猫啃珠圆体" panose="02020500000000000000" pitchFamily="18" charset="-122"/>
              </a:rPr>
              <a:t>(78%)</a:t>
            </a:r>
            <a:r>
              <a:rPr lang="zh-CN" altLang="en-US" dirty="0">
                <a:latin typeface="猫啃珠圆体" panose="02020500000000000000" pitchFamily="18" charset="-122"/>
                <a:ea typeface="猫啃珠圆体" panose="02020500000000000000" pitchFamily="18" charset="-122"/>
              </a:rPr>
              <a:t>、随机森林 </a:t>
            </a:r>
            <a:r>
              <a:rPr lang="en-US" altLang="zh-CN" dirty="0">
                <a:latin typeface="猫啃珠圆体" panose="02020500000000000000" pitchFamily="18" charset="-122"/>
                <a:ea typeface="猫啃珠圆体" panose="02020500000000000000" pitchFamily="18" charset="-122"/>
              </a:rPr>
              <a:t>(86%) </a:t>
            </a:r>
            <a:r>
              <a:rPr lang="zh-CN" altLang="en-US" dirty="0">
                <a:latin typeface="猫啃珠圆体" panose="02020500000000000000" pitchFamily="18" charset="-122"/>
                <a:ea typeface="猫啃珠圆体" panose="02020500000000000000" pitchFamily="18" charset="-122"/>
              </a:rPr>
              <a:t>和 </a:t>
            </a:r>
            <a:r>
              <a:rPr lang="en-US" altLang="zh-CN" dirty="0">
                <a:latin typeface="猫啃珠圆体" panose="02020500000000000000" pitchFamily="18" charset="-122"/>
                <a:ea typeface="猫啃珠圆体" panose="02020500000000000000" pitchFamily="18" charset="-122"/>
              </a:rPr>
              <a:t>K </a:t>
            </a:r>
            <a:r>
              <a:rPr lang="zh-CN" altLang="en-US" dirty="0">
                <a:latin typeface="猫啃珠圆体" panose="02020500000000000000" pitchFamily="18" charset="-122"/>
                <a:ea typeface="猫啃珠圆体" panose="02020500000000000000" pitchFamily="18" charset="-122"/>
              </a:rPr>
              <a:t>最近邻 </a:t>
            </a:r>
            <a:r>
              <a:rPr lang="en-US" altLang="zh-CN" dirty="0">
                <a:latin typeface="猫啃珠圆体" panose="02020500000000000000" pitchFamily="18" charset="-122"/>
                <a:ea typeface="猫啃珠圆体" panose="02020500000000000000" pitchFamily="18" charset="-122"/>
              </a:rPr>
              <a:t>(92%) </a:t>
            </a:r>
            <a:r>
              <a:rPr lang="zh-CN" altLang="en-US" dirty="0">
                <a:latin typeface="猫啃珠圆体" panose="02020500000000000000" pitchFamily="18" charset="-122"/>
                <a:ea typeface="猫啃珠圆体" panose="02020500000000000000" pitchFamily="18" charset="-122"/>
              </a:rPr>
              <a:t>分类器。这些发现强调了所提出的方法在预测鱼类生存能力方面的有效性及其解决现有模型局限性的潜力。</a:t>
            </a:r>
            <a:endParaRPr lang="en-US" altLang="zh-CN" dirty="0">
              <a:latin typeface="猫啃珠圆体" panose="02020500000000000000" pitchFamily="18" charset="-122"/>
              <a:ea typeface="猫啃珠圆体" panose="02020500000000000000" pitchFamily="18" charset="-122"/>
            </a:endParaRPr>
          </a:p>
        </p:txBody>
      </p:sp>
    </p:spTree>
    <p:extLst>
      <p:ext uri="{BB962C8B-B14F-4D97-AF65-F5344CB8AC3E}">
        <p14:creationId xmlns:p14="http://schemas.microsoft.com/office/powerpoint/2010/main" val="3659367926"/>
      </p:ext>
    </p:extLst>
  </p:cSld>
  <p:clrMapOvr>
    <a:masterClrMapping/>
  </p:clrMapOvr>
  <p:transition spd="slow" advTm="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8762041"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本学科在学习和应用人工智能技术时的障碍</a:t>
            </a:r>
          </a:p>
        </p:txBody>
      </p:sp>
      <p:sp>
        <p:nvSpPr>
          <p:cNvPr id="8" name="矩形 13">
            <a:extLst>
              <a:ext uri="{FF2B5EF4-FFF2-40B4-BE49-F238E27FC236}">
                <a16:creationId xmlns:a16="http://schemas.microsoft.com/office/drawing/2014/main" id="{93541ABE-53BB-5C5D-1F97-CDFEAB6AC56F}"/>
              </a:ext>
            </a:extLst>
          </p:cNvPr>
          <p:cNvSpPr>
            <a:spLocks noChangeArrowheads="1"/>
          </p:cNvSpPr>
          <p:nvPr/>
        </p:nvSpPr>
        <p:spPr bwMode="auto">
          <a:xfrm>
            <a:off x="902794" y="1347961"/>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从理论到工程实践甚至创新的障碍</a:t>
            </a:r>
          </a:p>
        </p:txBody>
      </p:sp>
      <p:sp>
        <p:nvSpPr>
          <p:cNvPr id="9" name="文本框 8">
            <a:extLst>
              <a:ext uri="{FF2B5EF4-FFF2-40B4-BE49-F238E27FC236}">
                <a16:creationId xmlns:a16="http://schemas.microsoft.com/office/drawing/2014/main" id="{4D17BAE6-7B44-8F0F-7364-413F1E1050F7}"/>
              </a:ext>
            </a:extLst>
          </p:cNvPr>
          <p:cNvSpPr txBox="1"/>
          <p:nvPr/>
        </p:nvSpPr>
        <p:spPr>
          <a:xfrm>
            <a:off x="1194708" y="1779687"/>
            <a:ext cx="9320891" cy="2031325"/>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很多同学希望把 </a:t>
            </a:r>
            <a:r>
              <a:rPr lang="en-US" altLang="zh-CN" dirty="0">
                <a:latin typeface="猫啃珠圆体" panose="02020500000000000000" pitchFamily="18" charset="-122"/>
                <a:ea typeface="猫啃珠圆体" panose="02020500000000000000" pitchFamily="18" charset="-122"/>
              </a:rPr>
              <a:t>AI </a:t>
            </a:r>
            <a:r>
              <a:rPr lang="zh-CN" altLang="en-US" dirty="0">
                <a:latin typeface="猫啃珠圆体" panose="02020500000000000000" pitchFamily="18" charset="-122"/>
                <a:ea typeface="猫啃珠圆体" panose="02020500000000000000" pitchFamily="18" charset="-122"/>
              </a:rPr>
              <a:t>技术作为工具运用到研究中去，但目前还停留在走马观花、浮于表面的理论学习阶段，编程和工程实践的能力薄弱。</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pPr marL="285750" indent="-285750">
              <a:buFont typeface="Wingdings" panose="05000000000000000000" pitchFamily="2" charset="2"/>
              <a:buChar char="p"/>
            </a:pPr>
            <a:r>
              <a:rPr lang="zh-CN" altLang="en-US" dirty="0">
                <a:latin typeface="猫啃珠圆体" panose="02020500000000000000" pitchFamily="18" charset="-122"/>
                <a:ea typeface="猫啃珠圆体" panose="02020500000000000000" pitchFamily="18" charset="-122"/>
              </a:rPr>
              <a:t>多种类型数据的使用和特征信息的提取，比如数值、枚举、时间序列</a:t>
            </a:r>
            <a:endParaRPr lang="en-US" altLang="zh-CN" dirty="0">
              <a:latin typeface="猫啃珠圆体" panose="02020500000000000000" pitchFamily="18" charset="-122"/>
              <a:ea typeface="猫啃珠圆体" panose="02020500000000000000" pitchFamily="18" charset="-122"/>
            </a:endParaRPr>
          </a:p>
          <a:p>
            <a:pPr marL="285750" indent="-285750">
              <a:buFont typeface="Wingdings" panose="05000000000000000000" pitchFamily="2" charset="2"/>
              <a:buChar char="p"/>
            </a:pPr>
            <a:r>
              <a:rPr lang="zh-CN" altLang="en-US" dirty="0">
                <a:latin typeface="猫啃珠圆体" panose="02020500000000000000" pitchFamily="18" charset="-122"/>
                <a:ea typeface="猫啃珠圆体" panose="02020500000000000000" pitchFamily="18" charset="-122"/>
              </a:rPr>
              <a:t>数据预处理对缺失值和异常值的判定和处理</a:t>
            </a:r>
            <a:endParaRPr lang="en-US" altLang="zh-CN" dirty="0">
              <a:latin typeface="猫啃珠圆体" panose="02020500000000000000" pitchFamily="18" charset="-122"/>
              <a:ea typeface="猫啃珠圆体" panose="02020500000000000000" pitchFamily="18" charset="-122"/>
            </a:endParaRPr>
          </a:p>
          <a:p>
            <a:pPr marL="285750" indent="-285750">
              <a:buFont typeface="Wingdings" panose="05000000000000000000" pitchFamily="2" charset="2"/>
              <a:buChar char="p"/>
            </a:pPr>
            <a:r>
              <a:rPr lang="zh-CN" altLang="en-US" dirty="0">
                <a:latin typeface="猫啃珠圆体" panose="02020500000000000000" pitchFamily="18" charset="-122"/>
                <a:ea typeface="猫啃珠圆体" panose="02020500000000000000" pitchFamily="18" charset="-122"/>
              </a:rPr>
              <a:t>建模优化上只能使用低代码工具</a:t>
            </a:r>
            <a:endParaRPr lang="en-US" altLang="zh-CN" dirty="0">
              <a:latin typeface="猫啃珠圆体" panose="02020500000000000000" pitchFamily="18" charset="-122"/>
              <a:ea typeface="猫啃珠圆体" panose="02020500000000000000" pitchFamily="18" charset="-122"/>
            </a:endParaRPr>
          </a:p>
          <a:p>
            <a:pPr marL="285750" indent="-285750">
              <a:buFont typeface="Wingdings" panose="05000000000000000000" pitchFamily="2" charset="2"/>
              <a:buChar char="p"/>
            </a:pPr>
            <a:r>
              <a:rPr lang="zh-CN" altLang="en-US" dirty="0">
                <a:latin typeface="猫啃珠圆体" panose="02020500000000000000" pitchFamily="18" charset="-122"/>
                <a:ea typeface="猫啃珠圆体" panose="02020500000000000000" pitchFamily="18" charset="-122"/>
              </a:rPr>
              <a:t>部署上的软件开发落地经验缺乏</a:t>
            </a:r>
            <a:endParaRPr lang="en-US" altLang="zh-CN" dirty="0">
              <a:latin typeface="猫啃珠圆体" panose="02020500000000000000" pitchFamily="18" charset="-122"/>
              <a:ea typeface="猫啃珠圆体" panose="02020500000000000000" pitchFamily="18" charset="-122"/>
            </a:endParaRPr>
          </a:p>
        </p:txBody>
      </p:sp>
      <p:sp>
        <p:nvSpPr>
          <p:cNvPr id="12" name="矩形 13">
            <a:extLst>
              <a:ext uri="{FF2B5EF4-FFF2-40B4-BE49-F238E27FC236}">
                <a16:creationId xmlns:a16="http://schemas.microsoft.com/office/drawing/2014/main" id="{D3FAB477-6201-D2AE-21E8-DAD511F09281}"/>
              </a:ext>
            </a:extLst>
          </p:cNvPr>
          <p:cNvSpPr>
            <a:spLocks noChangeArrowheads="1"/>
          </p:cNvSpPr>
          <p:nvPr/>
        </p:nvSpPr>
        <p:spPr bwMode="auto">
          <a:xfrm>
            <a:off x="839159" y="4141961"/>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我们团队的建议</a:t>
            </a:r>
          </a:p>
        </p:txBody>
      </p:sp>
      <p:pic>
        <p:nvPicPr>
          <p:cNvPr id="14" name="图片 13">
            <a:extLst>
              <a:ext uri="{FF2B5EF4-FFF2-40B4-BE49-F238E27FC236}">
                <a16:creationId xmlns:a16="http://schemas.microsoft.com/office/drawing/2014/main" id="{5C9A31ED-361A-F315-CEAC-134B621E6D56}"/>
              </a:ext>
            </a:extLst>
          </p:cNvPr>
          <p:cNvPicPr>
            <a:picLocks noChangeAspect="1"/>
          </p:cNvPicPr>
          <p:nvPr/>
        </p:nvPicPr>
        <p:blipFill>
          <a:blip r:embed="rId3"/>
          <a:stretch>
            <a:fillRect/>
          </a:stretch>
        </p:blipFill>
        <p:spPr>
          <a:xfrm>
            <a:off x="1156107" y="4566915"/>
            <a:ext cx="3884748" cy="2184790"/>
          </a:xfrm>
          <a:prstGeom prst="rect">
            <a:avLst/>
          </a:prstGeom>
          <a:ln>
            <a:solidFill>
              <a:schemeClr val="tx1"/>
            </a:solidFill>
          </a:ln>
        </p:spPr>
      </p:pic>
      <p:pic>
        <p:nvPicPr>
          <p:cNvPr id="15" name="图片 14">
            <a:extLst>
              <a:ext uri="{FF2B5EF4-FFF2-40B4-BE49-F238E27FC236}">
                <a16:creationId xmlns:a16="http://schemas.microsoft.com/office/drawing/2014/main" id="{3F8DBBBA-A0B2-2E1E-2886-E4B66A5A3DEC}"/>
              </a:ext>
            </a:extLst>
          </p:cNvPr>
          <p:cNvPicPr>
            <a:picLocks noChangeAspect="1"/>
          </p:cNvPicPr>
          <p:nvPr/>
        </p:nvPicPr>
        <p:blipFill rotWithShape="1">
          <a:blip r:embed="rId4"/>
          <a:srcRect t="2" b="16263"/>
          <a:stretch>
            <a:fillRect/>
          </a:stretch>
        </p:blipFill>
        <p:spPr>
          <a:xfrm>
            <a:off x="6231744" y="4566915"/>
            <a:ext cx="3853520" cy="2121686"/>
          </a:xfrm>
          <a:prstGeom prst="rect">
            <a:avLst/>
          </a:prstGeom>
          <a:ln>
            <a:solidFill>
              <a:schemeClr val="tx1"/>
            </a:solidFill>
          </a:ln>
        </p:spPr>
      </p:pic>
      <p:sp>
        <p:nvSpPr>
          <p:cNvPr id="17" name="文本框 16">
            <a:extLst>
              <a:ext uri="{FF2B5EF4-FFF2-40B4-BE49-F238E27FC236}">
                <a16:creationId xmlns:a16="http://schemas.microsoft.com/office/drawing/2014/main" id="{DE2EDEA4-6290-85EF-4673-540927338B8E}"/>
              </a:ext>
            </a:extLst>
          </p:cNvPr>
          <p:cNvSpPr txBox="1"/>
          <p:nvPr/>
        </p:nvSpPr>
        <p:spPr>
          <a:xfrm>
            <a:off x="6929791" y="6319269"/>
            <a:ext cx="2605314" cy="369332"/>
          </a:xfrm>
          <a:prstGeom prst="rect">
            <a:avLst/>
          </a:prstGeom>
          <a:noFill/>
        </p:spPr>
        <p:txBody>
          <a:bodyPr wrap="square">
            <a:spAutoFit/>
          </a:bodyPr>
          <a:lstStyle/>
          <a:p>
            <a:r>
              <a:rPr lang="en-US" altLang="zh-CN" dirty="0">
                <a:latin typeface="猫啃珠圆体" panose="02020500000000000000" pitchFamily="18" charset="-122"/>
                <a:ea typeface="猫啃珠圆体" panose="02020500000000000000" pitchFamily="18" charset="-122"/>
              </a:rPr>
              <a:t>changtianml.com</a:t>
            </a:r>
            <a:endParaRPr lang="zh-CN" altLang="en-US" dirty="0"/>
          </a:p>
        </p:txBody>
      </p:sp>
      <p:sp>
        <p:nvSpPr>
          <p:cNvPr id="18" name="文本框 17">
            <a:extLst>
              <a:ext uri="{FF2B5EF4-FFF2-40B4-BE49-F238E27FC236}">
                <a16:creationId xmlns:a16="http://schemas.microsoft.com/office/drawing/2014/main" id="{564EB2CA-0A1E-4B09-2186-381FFC1644E1}"/>
              </a:ext>
            </a:extLst>
          </p:cNvPr>
          <p:cNvSpPr txBox="1"/>
          <p:nvPr/>
        </p:nvSpPr>
        <p:spPr>
          <a:xfrm>
            <a:off x="5176599" y="4657704"/>
            <a:ext cx="919401" cy="1754326"/>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更贴近实战的机器学习理论和实践教学</a:t>
            </a:r>
            <a:endParaRPr lang="zh-CN" altLang="en-US" dirty="0"/>
          </a:p>
        </p:txBody>
      </p:sp>
      <p:sp>
        <p:nvSpPr>
          <p:cNvPr id="19" name="文本框 18">
            <a:extLst>
              <a:ext uri="{FF2B5EF4-FFF2-40B4-BE49-F238E27FC236}">
                <a16:creationId xmlns:a16="http://schemas.microsoft.com/office/drawing/2014/main" id="{EF517B9D-E749-A803-922F-CA76C5026224}"/>
              </a:ext>
            </a:extLst>
          </p:cNvPr>
          <p:cNvSpPr txBox="1"/>
          <p:nvPr/>
        </p:nvSpPr>
        <p:spPr>
          <a:xfrm>
            <a:off x="10221008" y="4612095"/>
            <a:ext cx="919401" cy="1754326"/>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零代码自动化机器学习建模工具平台</a:t>
            </a:r>
            <a:endParaRPr lang="zh-CN" altLang="en-US" dirty="0"/>
          </a:p>
        </p:txBody>
      </p:sp>
    </p:spTree>
    <p:extLst>
      <p:ext uri="{BB962C8B-B14F-4D97-AF65-F5344CB8AC3E}">
        <p14:creationId xmlns:p14="http://schemas.microsoft.com/office/powerpoint/2010/main" val="2538614551"/>
      </p:ext>
    </p:extLst>
  </p:cSld>
  <p:clrMapOvr>
    <a:masterClrMapping/>
  </p:clrMapOvr>
  <p:transition spd="slow" advTm="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D0BEF873-7880-F1AE-72A5-EF09A0781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占位符 1">
            <a:extLst>
              <a:ext uri="{FF2B5EF4-FFF2-40B4-BE49-F238E27FC236}">
                <a16:creationId xmlns:a16="http://schemas.microsoft.com/office/drawing/2014/main" id="{108AFF35-14D4-8FA6-2F02-FEA733C70946}"/>
              </a:ext>
            </a:extLst>
          </p:cNvPr>
          <p:cNvSpPr>
            <a:spLocks noGrp="1"/>
          </p:cNvSpPr>
          <p:nvPr>
            <p:ph type="body" sz="quarter" idx="10"/>
          </p:nvPr>
        </p:nvSpPr>
        <p:spPr>
          <a:xfrm>
            <a:off x="234955" y="2919819"/>
            <a:ext cx="11639835" cy="689969"/>
          </a:xfrm>
        </p:spPr>
        <p:txBody>
          <a:bodyPr/>
          <a:lstStyle/>
          <a:p>
            <a:pPr algn="ct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第</a:t>
            </a:r>
            <a:r>
              <a:rPr lang="en-US" altLang="zh-CN"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3</a:t>
            </a: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期 </a:t>
            </a:r>
            <a:r>
              <a:rPr lang="en-US" altLang="zh-CN"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 水产养殖中人工智能技术的运用</a:t>
            </a:r>
          </a:p>
        </p:txBody>
      </p:sp>
      <p:sp>
        <p:nvSpPr>
          <p:cNvPr id="11" name="文本占位符 1">
            <a:extLst>
              <a:ext uri="{FF2B5EF4-FFF2-40B4-BE49-F238E27FC236}">
                <a16:creationId xmlns:a16="http://schemas.microsoft.com/office/drawing/2014/main" id="{BA509C67-6884-9CB1-52A6-9F96E0B684AE}"/>
              </a:ext>
            </a:extLst>
          </p:cNvPr>
          <p:cNvSpPr txBox="1">
            <a:spLocks/>
          </p:cNvSpPr>
          <p:nvPr/>
        </p:nvSpPr>
        <p:spPr>
          <a:xfrm>
            <a:off x="2613590" y="3926855"/>
            <a:ext cx="6775445" cy="1989851"/>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学科介绍</a:t>
            </a:r>
            <a:endPar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场景应用</a:t>
            </a:r>
            <a:endPar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 for science</a:t>
            </a: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交叉融合</a:t>
            </a:r>
          </a:p>
        </p:txBody>
      </p:sp>
    </p:spTree>
    <p:extLst>
      <p:ext uri="{BB962C8B-B14F-4D97-AF65-F5344CB8AC3E}">
        <p14:creationId xmlns:p14="http://schemas.microsoft.com/office/powerpoint/2010/main" val="525741251"/>
      </p:ext>
    </p:extLst>
  </p:cSld>
  <p:clrMapOvr>
    <a:masterClrMapping/>
  </p:clrMapOvr>
  <p:transition spd="slow" advTm="5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4C0E1EC-280C-E249-B7F5-F5A8240782CC}"/>
              </a:ext>
            </a:extLst>
          </p:cNvPr>
          <p:cNvSpPr>
            <a:spLocks noGrp="1"/>
          </p:cNvSpPr>
          <p:nvPr>
            <p:ph type="body" sz="quarter" idx="10"/>
          </p:nvPr>
        </p:nvSpPr>
        <p:spPr/>
        <p:txBody>
          <a:bodyPr/>
          <a:lstStyle/>
          <a:p>
            <a:endParaRPr lang="zh-CN" altLang="en-US"/>
          </a:p>
        </p:txBody>
      </p:sp>
      <p:pic>
        <p:nvPicPr>
          <p:cNvPr id="5" name="图片 4">
            <a:extLst>
              <a:ext uri="{FF2B5EF4-FFF2-40B4-BE49-F238E27FC236}">
                <a16:creationId xmlns:a16="http://schemas.microsoft.com/office/drawing/2014/main" id="{DBB4D65A-24A2-4280-72F3-B94E4FF4F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a:extLst>
              <a:ext uri="{FF2B5EF4-FFF2-40B4-BE49-F238E27FC236}">
                <a16:creationId xmlns:a16="http://schemas.microsoft.com/office/drawing/2014/main" id="{657B8E26-4B5D-FCAA-52BF-E8805351C71C}"/>
              </a:ext>
            </a:extLst>
          </p:cNvPr>
          <p:cNvPicPr>
            <a:picLocks noChangeAspect="1"/>
          </p:cNvPicPr>
          <p:nvPr/>
        </p:nvPicPr>
        <p:blipFill rotWithShape="1">
          <a:blip r:embed="rId4"/>
          <a:srcRect l="3232" t="-295" r="7423" b="295"/>
          <a:stretch/>
        </p:blipFill>
        <p:spPr>
          <a:xfrm>
            <a:off x="2029265" y="2328035"/>
            <a:ext cx="2052664" cy="2022836"/>
          </a:xfrm>
          <a:prstGeom prst="ellipse">
            <a:avLst/>
          </a:prstGeom>
        </p:spPr>
      </p:pic>
      <p:sp>
        <p:nvSpPr>
          <p:cNvPr id="10" name="文本占位符 1">
            <a:extLst>
              <a:ext uri="{FF2B5EF4-FFF2-40B4-BE49-F238E27FC236}">
                <a16:creationId xmlns:a16="http://schemas.microsoft.com/office/drawing/2014/main" id="{FB0AD674-289C-517F-5621-0CCDAFB2826F}"/>
              </a:ext>
            </a:extLst>
          </p:cNvPr>
          <p:cNvSpPr txBox="1">
            <a:spLocks/>
          </p:cNvSpPr>
          <p:nvPr/>
        </p:nvSpPr>
        <p:spPr>
          <a:xfrm>
            <a:off x="6317130" y="2641914"/>
            <a:ext cx="1978211" cy="633192"/>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sz="4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于同学</a:t>
            </a:r>
          </a:p>
        </p:txBody>
      </p:sp>
      <p:sp>
        <p:nvSpPr>
          <p:cNvPr id="16" name="文本占位符 1">
            <a:extLst>
              <a:ext uri="{FF2B5EF4-FFF2-40B4-BE49-F238E27FC236}">
                <a16:creationId xmlns:a16="http://schemas.microsoft.com/office/drawing/2014/main" id="{C571EB0D-967A-0571-B9B7-B111F942E6E3}"/>
              </a:ext>
            </a:extLst>
          </p:cNvPr>
          <p:cNvSpPr txBox="1">
            <a:spLocks/>
          </p:cNvSpPr>
          <p:nvPr/>
        </p:nvSpPr>
        <p:spPr>
          <a:xfrm>
            <a:off x="4349987" y="3490087"/>
            <a:ext cx="5973076" cy="689969"/>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中国海洋大学水产养殖硕士</a:t>
            </a:r>
          </a:p>
        </p:txBody>
      </p:sp>
      <p:sp>
        <p:nvSpPr>
          <p:cNvPr id="21" name="文本占位符 1">
            <a:extLst>
              <a:ext uri="{FF2B5EF4-FFF2-40B4-BE49-F238E27FC236}">
                <a16:creationId xmlns:a16="http://schemas.microsoft.com/office/drawing/2014/main" id="{453FC56D-5E7E-3FA9-60D0-B22A3D9DC8B8}"/>
              </a:ext>
            </a:extLst>
          </p:cNvPr>
          <p:cNvSpPr txBox="1">
            <a:spLocks/>
          </p:cNvSpPr>
          <p:nvPr/>
        </p:nvSpPr>
        <p:spPr>
          <a:xfrm>
            <a:off x="1591845" y="4565852"/>
            <a:ext cx="9596108" cy="689969"/>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长天</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ML</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自动化建模平台及</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《Python</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自动化建模实战</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课程用户</a:t>
            </a:r>
            <a:endPar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研究方向为陆基工厂化养殖系统工程技术，信息化养殖工程技术等</a:t>
            </a:r>
            <a:endPar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已发表实用新型专利一项，文章一篇，译著一本</a:t>
            </a:r>
            <a:endPar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1645256544"/>
      </p:ext>
    </p:extLst>
  </p:cSld>
  <p:clrMapOvr>
    <a:masterClrMapping/>
  </p:clrMapOvr>
  <p:transition spd="slow" advTm="5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4C0E1EC-280C-E249-B7F5-F5A8240782CC}"/>
              </a:ext>
            </a:extLst>
          </p:cNvPr>
          <p:cNvSpPr>
            <a:spLocks noGrp="1"/>
          </p:cNvSpPr>
          <p:nvPr>
            <p:ph type="body" sz="quarter" idx="10"/>
          </p:nvPr>
        </p:nvSpPr>
        <p:spPr/>
        <p:txBody>
          <a:bodyPr/>
          <a:lstStyle/>
          <a:p>
            <a:endParaRPr lang="zh-CN" altLang="en-US"/>
          </a:p>
        </p:txBody>
      </p:sp>
      <p:pic>
        <p:nvPicPr>
          <p:cNvPr id="4" name="图片 3" descr="图片包含 文本&#10;&#10;描述已自动生成">
            <a:extLst>
              <a:ext uri="{FF2B5EF4-FFF2-40B4-BE49-F238E27FC236}">
                <a16:creationId xmlns:a16="http://schemas.microsoft.com/office/drawing/2014/main" id="{B7C9E8F7-1687-B61F-BFF6-C5768A11C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占位符 1">
            <a:extLst>
              <a:ext uri="{FF2B5EF4-FFF2-40B4-BE49-F238E27FC236}">
                <a16:creationId xmlns:a16="http://schemas.microsoft.com/office/drawing/2014/main" id="{C3937589-C027-DBA1-8589-0C9E4611E992}"/>
              </a:ext>
            </a:extLst>
          </p:cNvPr>
          <p:cNvSpPr txBox="1">
            <a:spLocks/>
          </p:cNvSpPr>
          <p:nvPr/>
        </p:nvSpPr>
        <p:spPr>
          <a:xfrm>
            <a:off x="3378809" y="2415902"/>
            <a:ext cx="6022180" cy="2026195"/>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水产养殖及海洋渔系研究内容</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学科期刊及</a:t>
            </a:r>
            <a:r>
              <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a:t>
            </a: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研究成果介绍</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陆基循环水养殖系统特点及挑战</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455010001"/>
      </p:ext>
    </p:extLst>
  </p:cSld>
  <p:clrMapOvr>
    <a:masterClrMapping/>
  </p:clrMapOvr>
  <p:transition spd="slow" advTm="5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4C0E1EC-280C-E249-B7F5-F5A8240782CC}"/>
              </a:ext>
            </a:extLst>
          </p:cNvPr>
          <p:cNvSpPr>
            <a:spLocks noGrp="1"/>
          </p:cNvSpPr>
          <p:nvPr>
            <p:ph type="body" sz="quarter" idx="10"/>
          </p:nvPr>
        </p:nvSpPr>
        <p:spPr/>
        <p:txBody>
          <a:bodyPr/>
          <a:lstStyle/>
          <a:p>
            <a:endParaRPr lang="zh-CN" altLang="en-US"/>
          </a:p>
        </p:txBody>
      </p:sp>
      <p:pic>
        <p:nvPicPr>
          <p:cNvPr id="4" name="图片 3" descr="图片包含 文本&#10;&#10;描述已自动生成">
            <a:extLst>
              <a:ext uri="{FF2B5EF4-FFF2-40B4-BE49-F238E27FC236}">
                <a16:creationId xmlns:a16="http://schemas.microsoft.com/office/drawing/2014/main" id="{B7C9E8F7-1687-B61F-BFF6-C5768A11C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占位符 1">
            <a:extLst>
              <a:ext uri="{FF2B5EF4-FFF2-40B4-BE49-F238E27FC236}">
                <a16:creationId xmlns:a16="http://schemas.microsoft.com/office/drawing/2014/main" id="{C3937589-C027-DBA1-8589-0C9E4611E992}"/>
              </a:ext>
            </a:extLst>
          </p:cNvPr>
          <p:cNvSpPr txBox="1">
            <a:spLocks/>
          </p:cNvSpPr>
          <p:nvPr/>
        </p:nvSpPr>
        <p:spPr>
          <a:xfrm>
            <a:off x="3378809" y="2415902"/>
            <a:ext cx="6022180" cy="2026195"/>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水产养殖及海洋渔系研究内容</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学科期刊及</a:t>
            </a:r>
            <a:r>
              <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a:t>
            </a: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研究成果介绍</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陆基循环水养殖系统特点及挑战</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2875489550"/>
      </p:ext>
    </p:extLst>
  </p:cSld>
  <p:clrMapOvr>
    <a:masterClrMapping/>
  </p:clrMapOvr>
  <p:transition spd="slow" advTm="5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5" name="图片 4" descr="文本&#10;&#10;描述已自动生成">
            <a:extLst>
              <a:ext uri="{FF2B5EF4-FFF2-40B4-BE49-F238E27FC236}">
                <a16:creationId xmlns:a16="http://schemas.microsoft.com/office/drawing/2014/main" id="{2874F6BE-BB1F-A8C8-13C2-55AA2C54E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92"/>
            <a:ext cx="12192000" cy="6846415"/>
          </a:xfrm>
          <a:prstGeom prst="rect">
            <a:avLst/>
          </a:prstGeom>
        </p:spPr>
      </p:pic>
    </p:spTree>
    <p:extLst>
      <p:ext uri="{BB962C8B-B14F-4D97-AF65-F5344CB8AC3E}">
        <p14:creationId xmlns:p14="http://schemas.microsoft.com/office/powerpoint/2010/main" val="2829506321"/>
      </p:ext>
    </p:extLst>
  </p:cSld>
  <p:clrMapOvr>
    <a:masterClrMapping/>
  </p:clrMapOvr>
  <p:transition spd="slow" advTm="5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水产养殖学科介绍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学科的研究对象</a:t>
            </a:r>
          </a:p>
        </p:txBody>
      </p:sp>
      <p:sp>
        <p:nvSpPr>
          <p:cNvPr id="10" name="矩形 9">
            <a:extLst>
              <a:ext uri="{FF2B5EF4-FFF2-40B4-BE49-F238E27FC236}">
                <a16:creationId xmlns:a16="http://schemas.microsoft.com/office/drawing/2014/main" id="{EE82E27B-DBE2-0B34-48BC-4E10F96E726C}"/>
              </a:ext>
            </a:extLst>
          </p:cNvPr>
          <p:cNvSpPr/>
          <p:nvPr/>
        </p:nvSpPr>
        <p:spPr bwMode="auto">
          <a:xfrm>
            <a:off x="4469387" y="3326001"/>
            <a:ext cx="7339436" cy="418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2813"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1AD27AB-259B-23F6-FD54-07D78CE0ACFF}"/>
              </a:ext>
            </a:extLst>
          </p:cNvPr>
          <p:cNvSpPr/>
          <p:nvPr/>
        </p:nvSpPr>
        <p:spPr>
          <a:xfrm>
            <a:off x="2758623" y="2188891"/>
            <a:ext cx="4903907" cy="338554"/>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陆地水体中的、海域里的水生生物及其周边研究对象</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5" name="矩形 4">
            <a:extLst>
              <a:ext uri="{FF2B5EF4-FFF2-40B4-BE49-F238E27FC236}">
                <a16:creationId xmlns:a16="http://schemas.microsoft.com/office/drawing/2014/main" id="{369160FC-4BBF-8FE4-F55F-43FF3DCB981E}"/>
              </a:ext>
            </a:extLst>
          </p:cNvPr>
          <p:cNvSpPr/>
          <p:nvPr/>
        </p:nvSpPr>
        <p:spPr>
          <a:xfrm>
            <a:off x="1381046" y="2188891"/>
            <a:ext cx="1107996"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水产养殖</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6" name="矩形 5">
            <a:extLst>
              <a:ext uri="{FF2B5EF4-FFF2-40B4-BE49-F238E27FC236}">
                <a16:creationId xmlns:a16="http://schemas.microsoft.com/office/drawing/2014/main" id="{C75F8719-EBFB-0723-0828-11BB82CEE12F}"/>
              </a:ext>
            </a:extLst>
          </p:cNvPr>
          <p:cNvSpPr/>
          <p:nvPr/>
        </p:nvSpPr>
        <p:spPr>
          <a:xfrm>
            <a:off x="1381046" y="3467866"/>
            <a:ext cx="1107996"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海洋渔系</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8" name="左大括号 7">
            <a:extLst>
              <a:ext uri="{FF2B5EF4-FFF2-40B4-BE49-F238E27FC236}">
                <a16:creationId xmlns:a16="http://schemas.microsoft.com/office/drawing/2014/main" id="{7B861952-4771-1E57-4486-BAB5C2840D1B}"/>
              </a:ext>
            </a:extLst>
          </p:cNvPr>
          <p:cNvSpPr/>
          <p:nvPr/>
        </p:nvSpPr>
        <p:spPr>
          <a:xfrm>
            <a:off x="1249082" y="2397982"/>
            <a:ext cx="71718" cy="127157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DA7B6A2-79E3-6362-ED45-155F6222F8A5}"/>
              </a:ext>
            </a:extLst>
          </p:cNvPr>
          <p:cNvSpPr/>
          <p:nvPr/>
        </p:nvSpPr>
        <p:spPr>
          <a:xfrm>
            <a:off x="2758623" y="3483255"/>
            <a:ext cx="7928774" cy="584775"/>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自然资源，如营养与饲料、免疫与病害、遗传育种、藻类、环境</a:t>
            </a:r>
            <a:r>
              <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&amp;</a:t>
            </a: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生态、名优水产品；</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以及渔业资源的生态评估、资源增值、海洋学、渔业技术与工程。</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Tree>
    <p:extLst>
      <p:ext uri="{BB962C8B-B14F-4D97-AF65-F5344CB8AC3E}">
        <p14:creationId xmlns:p14="http://schemas.microsoft.com/office/powerpoint/2010/main" val="1087792984"/>
      </p:ext>
    </p:extLst>
  </p:cSld>
  <p:clrMapOvr>
    <a:masterClrMapping/>
  </p:clrMapOvr>
  <p:transition spd="slow" advTm="5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水产养殖学科介绍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学科的研究目标</a:t>
            </a:r>
          </a:p>
        </p:txBody>
      </p:sp>
      <p:sp>
        <p:nvSpPr>
          <p:cNvPr id="10" name="矩形 9">
            <a:extLst>
              <a:ext uri="{FF2B5EF4-FFF2-40B4-BE49-F238E27FC236}">
                <a16:creationId xmlns:a16="http://schemas.microsoft.com/office/drawing/2014/main" id="{EE82E27B-DBE2-0B34-48BC-4E10F96E726C}"/>
              </a:ext>
            </a:extLst>
          </p:cNvPr>
          <p:cNvSpPr/>
          <p:nvPr/>
        </p:nvSpPr>
        <p:spPr bwMode="auto">
          <a:xfrm>
            <a:off x="4469387" y="3941577"/>
            <a:ext cx="7339436" cy="418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2813"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1AD27AB-259B-23F6-FD54-07D78CE0ACFF}"/>
              </a:ext>
            </a:extLst>
          </p:cNvPr>
          <p:cNvSpPr/>
          <p:nvPr/>
        </p:nvSpPr>
        <p:spPr>
          <a:xfrm>
            <a:off x="2758623" y="2804467"/>
            <a:ext cx="7859844" cy="830997"/>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通过研究增养殖及其应用到产业实践时方方面面的问题。</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285750" marR="0" lvl="0" indent="-285750" algn="l"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如：如何吃的经济营养均衡、免疫及生病前中后的应对、繁育和优良性状最大化、</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R="0" lvl="0" algn="l" defTabSz="912813" rtl="0" eaLnBrk="0" fontAlgn="base" latinLnBrk="0" hangingPunct="0">
              <a:lnSpc>
                <a:spcPct val="100000"/>
              </a:lnSpc>
              <a:spcBef>
                <a:spcPct val="0"/>
              </a:spcBef>
              <a:spcAft>
                <a:spcPct val="0"/>
              </a:spcAft>
              <a:buClrTx/>
              <a:buSzTx/>
              <a:tabLst/>
              <a:defRPr/>
            </a:pPr>
            <a:r>
              <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          </a:t>
            </a: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生活环境、增殖养殖技术以及各类研究机理层面的问题。</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5" name="矩形 4">
            <a:extLst>
              <a:ext uri="{FF2B5EF4-FFF2-40B4-BE49-F238E27FC236}">
                <a16:creationId xmlns:a16="http://schemas.microsoft.com/office/drawing/2014/main" id="{369160FC-4BBF-8FE4-F55F-43FF3DCB981E}"/>
              </a:ext>
            </a:extLst>
          </p:cNvPr>
          <p:cNvSpPr/>
          <p:nvPr/>
        </p:nvSpPr>
        <p:spPr>
          <a:xfrm>
            <a:off x="1381046" y="2804467"/>
            <a:ext cx="1107996"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大目标一</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6" name="矩形 5">
            <a:extLst>
              <a:ext uri="{FF2B5EF4-FFF2-40B4-BE49-F238E27FC236}">
                <a16:creationId xmlns:a16="http://schemas.microsoft.com/office/drawing/2014/main" id="{C75F8719-EBFB-0723-0828-11BB82CEE12F}"/>
              </a:ext>
            </a:extLst>
          </p:cNvPr>
          <p:cNvSpPr/>
          <p:nvPr/>
        </p:nvSpPr>
        <p:spPr>
          <a:xfrm>
            <a:off x="1381046" y="4083442"/>
            <a:ext cx="1107996"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大目标二</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8" name="左大括号 7">
            <a:extLst>
              <a:ext uri="{FF2B5EF4-FFF2-40B4-BE49-F238E27FC236}">
                <a16:creationId xmlns:a16="http://schemas.microsoft.com/office/drawing/2014/main" id="{7B861952-4771-1E57-4486-BAB5C2840D1B}"/>
              </a:ext>
            </a:extLst>
          </p:cNvPr>
          <p:cNvSpPr/>
          <p:nvPr/>
        </p:nvSpPr>
        <p:spPr>
          <a:xfrm>
            <a:off x="1249082" y="3013558"/>
            <a:ext cx="71718" cy="127157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DA7B6A2-79E3-6362-ED45-155F6222F8A5}"/>
              </a:ext>
            </a:extLst>
          </p:cNvPr>
          <p:cNvSpPr/>
          <p:nvPr/>
        </p:nvSpPr>
        <p:spPr>
          <a:xfrm>
            <a:off x="2758623" y="4098831"/>
            <a:ext cx="7654660" cy="830997"/>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管理好以永续利用这些自然渔业资源。</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285750" marR="0" lvl="0" indent="-285750" algn="l"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如：哪里有？数量变动如何？目的是希望通过研究理论、配套技术和工程手段，</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          做到减缓资源衰退速度、甚至恢复这些资源。</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3" name="文本框 2">
            <a:extLst>
              <a:ext uri="{FF2B5EF4-FFF2-40B4-BE49-F238E27FC236}">
                <a16:creationId xmlns:a16="http://schemas.microsoft.com/office/drawing/2014/main" id="{8130DBA6-FD7F-3AB3-B194-0DE9862901FF}"/>
              </a:ext>
            </a:extLst>
          </p:cNvPr>
          <p:cNvSpPr txBox="1"/>
          <p:nvPr/>
        </p:nvSpPr>
        <p:spPr>
          <a:xfrm>
            <a:off x="1139129" y="1833537"/>
            <a:ext cx="10580729" cy="369332"/>
          </a:xfrm>
          <a:prstGeom prst="rect">
            <a:avLst/>
          </a:prstGeom>
          <a:noFill/>
        </p:spPr>
        <p:txBody>
          <a:bodyPr wrap="square">
            <a:spAutoFit/>
          </a:bodyPr>
          <a:lstStyle/>
          <a:p>
            <a:r>
              <a:rPr lang="zh-CN" altLang="en-US" dirty="0">
                <a:solidFill>
                  <a:srgbClr val="000000"/>
                </a:solidFill>
                <a:latin typeface="猫啃珠圆体" panose="02020500000000000000" pitchFamily="18" charset="-122"/>
                <a:ea typeface="猫啃珠圆体" panose="02020500000000000000" pitchFamily="18" charset="-122"/>
              </a:rPr>
              <a:t>更高效地为人类提供绿色、优质、健康、经济的水产品（抗病抗逆、少饵高产、绿色优质的鱼虾贝藻）。</a:t>
            </a:r>
            <a:endParaRPr lang="en-US" altLang="zh-CN" dirty="0">
              <a:solidFill>
                <a:srgbClr val="000000"/>
              </a:solidFill>
              <a:latin typeface="猫啃珠圆体" panose="02020500000000000000" pitchFamily="18" charset="-122"/>
              <a:ea typeface="猫啃珠圆体" panose="02020500000000000000" pitchFamily="18" charset="-122"/>
            </a:endParaRPr>
          </a:p>
        </p:txBody>
      </p:sp>
    </p:spTree>
    <p:extLst>
      <p:ext uri="{BB962C8B-B14F-4D97-AF65-F5344CB8AC3E}">
        <p14:creationId xmlns:p14="http://schemas.microsoft.com/office/powerpoint/2010/main" val="751789479"/>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水产养殖学科介绍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学科的类目划分</a:t>
            </a:r>
          </a:p>
        </p:txBody>
      </p:sp>
      <p:sp>
        <p:nvSpPr>
          <p:cNvPr id="17" name="文本框 16">
            <a:extLst>
              <a:ext uri="{FF2B5EF4-FFF2-40B4-BE49-F238E27FC236}">
                <a16:creationId xmlns:a16="http://schemas.microsoft.com/office/drawing/2014/main" id="{81E0C8D4-D488-B6EA-0C62-649A80500FBC}"/>
              </a:ext>
            </a:extLst>
          </p:cNvPr>
          <p:cNvSpPr txBox="1"/>
          <p:nvPr/>
        </p:nvSpPr>
        <p:spPr>
          <a:xfrm>
            <a:off x="1630853" y="2347422"/>
            <a:ext cx="3251200" cy="3781548"/>
          </a:xfrm>
          <a:prstGeom prst="rect">
            <a:avLst/>
          </a:prstGeom>
          <a:noFill/>
        </p:spPr>
        <p:txBody>
          <a:bodyPr wrap="square">
            <a:spAutoFit/>
          </a:bodyPr>
          <a:lstStyle/>
          <a:p>
            <a:pPr marL="342900" indent="-342900">
              <a:lnSpc>
                <a:spcPct val="150000"/>
              </a:lnSpc>
              <a:buFont typeface="+mj-lt"/>
              <a:buAutoNum type="arabicPeriod"/>
            </a:pPr>
            <a:r>
              <a:rPr lang="zh-CN" altLang="en-US" dirty="0">
                <a:solidFill>
                  <a:srgbClr val="000000"/>
                </a:solidFill>
                <a:latin typeface="猫啃珠圆体" panose="02020500000000000000" pitchFamily="18" charset="-122"/>
                <a:ea typeface="猫啃珠圆体" panose="02020500000000000000" pitchFamily="18" charset="-122"/>
              </a:rPr>
              <a:t>水产动物营养与饲料</a:t>
            </a:r>
          </a:p>
          <a:p>
            <a:pPr marL="342900" indent="-342900">
              <a:lnSpc>
                <a:spcPct val="150000"/>
              </a:lnSpc>
              <a:buFont typeface="+mj-lt"/>
              <a:buAutoNum type="arabicPeriod"/>
            </a:pPr>
            <a:r>
              <a:rPr lang="zh-CN" altLang="en-US" dirty="0">
                <a:solidFill>
                  <a:srgbClr val="000000"/>
                </a:solidFill>
                <a:latin typeface="猫啃珠圆体" panose="02020500000000000000" pitchFamily="18" charset="-122"/>
                <a:ea typeface="猫啃珠圆体" panose="02020500000000000000" pitchFamily="18" charset="-122"/>
              </a:rPr>
              <a:t>水产养殖生态</a:t>
            </a:r>
          </a:p>
          <a:p>
            <a:pPr marL="342900" indent="-342900">
              <a:lnSpc>
                <a:spcPct val="150000"/>
              </a:lnSpc>
              <a:buFont typeface="+mj-lt"/>
              <a:buAutoNum type="arabicPeriod"/>
            </a:pPr>
            <a:r>
              <a:rPr lang="zh-CN" altLang="en-US" dirty="0">
                <a:solidFill>
                  <a:srgbClr val="000000"/>
                </a:solidFill>
                <a:latin typeface="猫啃珠圆体" panose="02020500000000000000" pitchFamily="18" charset="-122"/>
                <a:ea typeface="猫啃珠圆体" panose="02020500000000000000" pitchFamily="18" charset="-122"/>
              </a:rPr>
              <a:t>水产病害导论</a:t>
            </a:r>
          </a:p>
          <a:p>
            <a:pPr marL="342900" indent="-342900">
              <a:lnSpc>
                <a:spcPct val="150000"/>
              </a:lnSpc>
              <a:buFont typeface="+mj-lt"/>
              <a:buAutoNum type="arabicPeriod"/>
            </a:pPr>
            <a:r>
              <a:rPr lang="zh-CN" altLang="en-US" dirty="0">
                <a:solidFill>
                  <a:srgbClr val="000000"/>
                </a:solidFill>
                <a:latin typeface="猫啃珠圆体" panose="02020500000000000000" pitchFamily="18" charset="-122"/>
                <a:ea typeface="猫啃珠圆体" panose="02020500000000000000" pitchFamily="18" charset="-122"/>
              </a:rPr>
              <a:t>水产生物遗传育种</a:t>
            </a:r>
          </a:p>
          <a:p>
            <a:pPr marL="342900" indent="-342900">
              <a:lnSpc>
                <a:spcPct val="150000"/>
              </a:lnSpc>
              <a:buFont typeface="+mj-lt"/>
              <a:buAutoNum type="arabicPeriod"/>
            </a:pPr>
            <a:r>
              <a:rPr lang="zh-CN" altLang="en-US" dirty="0">
                <a:solidFill>
                  <a:srgbClr val="000000"/>
                </a:solidFill>
                <a:latin typeface="猫啃珠圆体" panose="02020500000000000000" pitchFamily="18" charset="-122"/>
                <a:ea typeface="猫啃珠圆体" panose="02020500000000000000" pitchFamily="18" charset="-122"/>
              </a:rPr>
              <a:t>渔业资源与管理</a:t>
            </a:r>
          </a:p>
          <a:p>
            <a:pPr marL="342900" indent="-342900">
              <a:lnSpc>
                <a:spcPct val="150000"/>
              </a:lnSpc>
              <a:buFont typeface="+mj-lt"/>
              <a:buAutoNum type="arabicPeriod"/>
            </a:pPr>
            <a:r>
              <a:rPr lang="zh-CN" altLang="en-US" dirty="0">
                <a:solidFill>
                  <a:srgbClr val="000000"/>
                </a:solidFill>
                <a:latin typeface="猫啃珠圆体" panose="02020500000000000000" pitchFamily="18" charset="-122"/>
                <a:ea typeface="猫啃珠圆体" panose="02020500000000000000" pitchFamily="18" charset="-122"/>
              </a:rPr>
              <a:t>渔业工程与技术</a:t>
            </a:r>
          </a:p>
          <a:p>
            <a:pPr marL="342900" indent="-342900">
              <a:lnSpc>
                <a:spcPct val="150000"/>
              </a:lnSpc>
              <a:buFont typeface="+mj-lt"/>
              <a:buAutoNum type="arabicPeriod"/>
            </a:pPr>
            <a:r>
              <a:rPr lang="zh-CN" altLang="en-US" dirty="0">
                <a:solidFill>
                  <a:srgbClr val="000000"/>
                </a:solidFill>
                <a:latin typeface="猫啃珠圆体" panose="02020500000000000000" pitchFamily="18" charset="-122"/>
                <a:ea typeface="猫啃珠圆体" panose="02020500000000000000" pitchFamily="18" charset="-122"/>
              </a:rPr>
              <a:t>海洋牧场</a:t>
            </a:r>
          </a:p>
          <a:p>
            <a:pPr marL="342900" indent="-342900">
              <a:lnSpc>
                <a:spcPct val="150000"/>
              </a:lnSpc>
              <a:buFont typeface="+mj-lt"/>
              <a:buAutoNum type="arabicPeriod"/>
            </a:pPr>
            <a:r>
              <a:rPr lang="zh-CN" altLang="en-US" dirty="0">
                <a:solidFill>
                  <a:srgbClr val="000000"/>
                </a:solidFill>
                <a:latin typeface="猫啃珠圆体" panose="02020500000000000000" pitchFamily="18" charset="-122"/>
                <a:ea typeface="猫啃珠圆体" panose="02020500000000000000" pitchFamily="18" charset="-122"/>
              </a:rPr>
              <a:t>休闲渔业与水族生物鉴赏</a:t>
            </a:r>
          </a:p>
          <a:p>
            <a:pPr marL="342900" indent="-342900">
              <a:lnSpc>
                <a:spcPct val="150000"/>
              </a:lnSpc>
              <a:buFont typeface="+mj-lt"/>
              <a:buAutoNum type="arabicPeriod"/>
            </a:pPr>
            <a:r>
              <a:rPr lang="zh-CN" altLang="en-US" dirty="0">
                <a:solidFill>
                  <a:srgbClr val="000000"/>
                </a:solidFill>
                <a:latin typeface="猫啃珠圆体" panose="02020500000000000000" pitchFamily="18" charset="-122"/>
                <a:ea typeface="猫啃珠圆体" panose="02020500000000000000" pitchFamily="18" charset="-122"/>
              </a:rPr>
              <a:t>名优水产品种与安全养殖</a:t>
            </a:r>
          </a:p>
        </p:txBody>
      </p:sp>
      <p:sp>
        <p:nvSpPr>
          <p:cNvPr id="19" name="文本框 18">
            <a:extLst>
              <a:ext uri="{FF2B5EF4-FFF2-40B4-BE49-F238E27FC236}">
                <a16:creationId xmlns:a16="http://schemas.microsoft.com/office/drawing/2014/main" id="{9F52880F-0CF8-E049-A81B-B91AC0FCC5A1}"/>
              </a:ext>
            </a:extLst>
          </p:cNvPr>
          <p:cNvSpPr txBox="1"/>
          <p:nvPr/>
        </p:nvSpPr>
        <p:spPr>
          <a:xfrm>
            <a:off x="7300129" y="1717421"/>
            <a:ext cx="3251200" cy="2862322"/>
          </a:xfrm>
          <a:prstGeom prst="rect">
            <a:avLst/>
          </a:prstGeom>
          <a:noFill/>
        </p:spPr>
        <p:txBody>
          <a:bodyPr wrap="square">
            <a:spAutoFit/>
          </a:bodyPr>
          <a:lstStyle/>
          <a:p>
            <a:r>
              <a:rPr lang="en-US" altLang="zh-CN" dirty="0">
                <a:solidFill>
                  <a:srgbClr val="000000"/>
                </a:solidFill>
                <a:latin typeface="猫啃珠圆体" panose="02020500000000000000" pitchFamily="18" charset="-122"/>
                <a:ea typeface="猫啃珠圆体" panose="02020500000000000000" pitchFamily="18" charset="-122"/>
              </a:rPr>
              <a:t>1.</a:t>
            </a:r>
            <a:r>
              <a:rPr lang="zh-CN" altLang="en-US" dirty="0">
                <a:solidFill>
                  <a:srgbClr val="000000"/>
                </a:solidFill>
                <a:latin typeface="猫啃珠圆体" panose="02020500000000000000" pitchFamily="18" charset="-122"/>
                <a:ea typeface="猫啃珠圆体" panose="02020500000000000000" pitchFamily="18" charset="-122"/>
              </a:rPr>
              <a:t>水产动物营养与饲料实验室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2.</a:t>
            </a:r>
            <a:r>
              <a:rPr lang="zh-CN" altLang="en-US" dirty="0">
                <a:solidFill>
                  <a:srgbClr val="000000"/>
                </a:solidFill>
                <a:latin typeface="猫啃珠圆体" panose="02020500000000000000" pitchFamily="18" charset="-122"/>
                <a:ea typeface="猫啃珠圆体" panose="02020500000000000000" pitchFamily="18" charset="-122"/>
              </a:rPr>
              <a:t>原生动物学研究室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3.</a:t>
            </a:r>
            <a:r>
              <a:rPr lang="zh-CN" altLang="en-US" dirty="0">
                <a:solidFill>
                  <a:srgbClr val="000000"/>
                </a:solidFill>
                <a:latin typeface="猫啃珠圆体" panose="02020500000000000000" pitchFamily="18" charset="-122"/>
                <a:ea typeface="猫啃珠圆体" panose="02020500000000000000" pitchFamily="18" charset="-122"/>
              </a:rPr>
              <a:t>水产养殖生态学实验室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4.</a:t>
            </a:r>
            <a:r>
              <a:rPr lang="zh-CN" altLang="en-US" dirty="0">
                <a:solidFill>
                  <a:srgbClr val="000000"/>
                </a:solidFill>
                <a:latin typeface="猫啃珠圆体" panose="02020500000000000000" pitchFamily="18" charset="-122"/>
                <a:ea typeface="猫啃珠圆体" panose="02020500000000000000" pitchFamily="18" charset="-122"/>
              </a:rPr>
              <a:t>水产动物免疫与病害实验室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5.</a:t>
            </a:r>
            <a:r>
              <a:rPr lang="zh-CN" altLang="en-US" dirty="0">
                <a:solidFill>
                  <a:srgbClr val="000000"/>
                </a:solidFill>
                <a:latin typeface="猫啃珠圆体" panose="02020500000000000000" pitchFamily="18" charset="-122"/>
                <a:ea typeface="猫啃珠圆体" panose="02020500000000000000" pitchFamily="18" charset="-122"/>
              </a:rPr>
              <a:t>贝类遗传育种研究室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6.</a:t>
            </a:r>
            <a:r>
              <a:rPr lang="zh-CN" altLang="en-US" dirty="0">
                <a:solidFill>
                  <a:srgbClr val="000000"/>
                </a:solidFill>
                <a:latin typeface="猫啃珠圆体" panose="02020500000000000000" pitchFamily="18" charset="-122"/>
                <a:ea typeface="猫啃珠圆体" panose="02020500000000000000" pitchFamily="18" charset="-122"/>
              </a:rPr>
              <a:t>鱼类生理与繁育实验室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7.</a:t>
            </a:r>
            <a:r>
              <a:rPr lang="zh-CN" altLang="en-US" dirty="0">
                <a:solidFill>
                  <a:srgbClr val="000000"/>
                </a:solidFill>
                <a:latin typeface="猫啃珠圆体" panose="02020500000000000000" pitchFamily="18" charset="-122"/>
                <a:ea typeface="猫啃珠圆体" panose="02020500000000000000" pitchFamily="18" charset="-122"/>
              </a:rPr>
              <a:t>水产动物环境生理学研究室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8.</a:t>
            </a:r>
            <a:r>
              <a:rPr lang="zh-CN" altLang="en-US" dirty="0">
                <a:solidFill>
                  <a:srgbClr val="000000"/>
                </a:solidFill>
                <a:latin typeface="猫啃珠圆体" panose="02020500000000000000" pitchFamily="18" charset="-122"/>
                <a:ea typeface="猫啃珠圆体" panose="02020500000000000000" pitchFamily="18" charset="-122"/>
              </a:rPr>
              <a:t>应用微藻实验室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9.</a:t>
            </a:r>
            <a:r>
              <a:rPr lang="zh-CN" altLang="en-US" dirty="0">
                <a:solidFill>
                  <a:srgbClr val="000000"/>
                </a:solidFill>
                <a:latin typeface="猫啃珠圆体" panose="02020500000000000000" pitchFamily="18" charset="-122"/>
                <a:ea typeface="猫啃珠圆体" panose="02020500000000000000" pitchFamily="18" charset="-122"/>
              </a:rPr>
              <a:t>藻类学与藻类养殖研究室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10.</a:t>
            </a:r>
            <a:r>
              <a:rPr lang="zh-CN" altLang="en-US" dirty="0">
                <a:solidFill>
                  <a:srgbClr val="000000"/>
                </a:solidFill>
                <a:latin typeface="猫啃珠圆体" panose="02020500000000000000" pitchFamily="18" charset="-122"/>
                <a:ea typeface="猫啃珠圆体" panose="02020500000000000000" pitchFamily="18" charset="-122"/>
              </a:rPr>
              <a:t>甲壳动物养殖技术实验室</a:t>
            </a:r>
          </a:p>
        </p:txBody>
      </p:sp>
      <p:sp>
        <p:nvSpPr>
          <p:cNvPr id="20" name="文本框 19">
            <a:extLst>
              <a:ext uri="{FF2B5EF4-FFF2-40B4-BE49-F238E27FC236}">
                <a16:creationId xmlns:a16="http://schemas.microsoft.com/office/drawing/2014/main" id="{20D1435D-15E0-1507-00D6-AFABAFCD28AD}"/>
              </a:ext>
            </a:extLst>
          </p:cNvPr>
          <p:cNvSpPr txBox="1"/>
          <p:nvPr/>
        </p:nvSpPr>
        <p:spPr>
          <a:xfrm>
            <a:off x="7300129" y="4836146"/>
            <a:ext cx="3878861" cy="1754326"/>
          </a:xfrm>
          <a:prstGeom prst="rect">
            <a:avLst/>
          </a:prstGeom>
          <a:noFill/>
        </p:spPr>
        <p:txBody>
          <a:bodyPr wrap="square">
            <a:spAutoFit/>
          </a:bodyPr>
          <a:lstStyle/>
          <a:p>
            <a:r>
              <a:rPr lang="en-US" altLang="zh-CN" dirty="0">
                <a:solidFill>
                  <a:srgbClr val="000000"/>
                </a:solidFill>
                <a:latin typeface="猫啃珠圆体" panose="02020500000000000000" pitchFamily="18" charset="-122"/>
                <a:ea typeface="猫啃珠圆体" panose="02020500000000000000" pitchFamily="18" charset="-122"/>
              </a:rPr>
              <a:t>11.</a:t>
            </a:r>
            <a:r>
              <a:rPr lang="zh-CN" altLang="en-US" dirty="0">
                <a:solidFill>
                  <a:srgbClr val="000000"/>
                </a:solidFill>
                <a:latin typeface="猫啃珠圆体" panose="02020500000000000000" pitchFamily="18" charset="-122"/>
                <a:ea typeface="猫啃珠圆体" panose="02020500000000000000" pitchFamily="18" charset="-122"/>
              </a:rPr>
              <a:t>渔业生态系统评估研究室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12.</a:t>
            </a:r>
            <a:r>
              <a:rPr lang="zh-CN" altLang="en-US" dirty="0">
                <a:solidFill>
                  <a:srgbClr val="000000"/>
                </a:solidFill>
                <a:latin typeface="猫啃珠圆体" panose="02020500000000000000" pitchFamily="18" charset="-122"/>
                <a:ea typeface="猫啃珠圆体" panose="02020500000000000000" pitchFamily="18" charset="-122"/>
              </a:rPr>
              <a:t>资源增殖生态学实验室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13.</a:t>
            </a:r>
            <a:r>
              <a:rPr lang="zh-CN" altLang="en-US" dirty="0">
                <a:solidFill>
                  <a:srgbClr val="000000"/>
                </a:solidFill>
                <a:latin typeface="猫啃珠圆体" panose="02020500000000000000" pitchFamily="18" charset="-122"/>
                <a:ea typeface="猫啃珠圆体" panose="02020500000000000000" pitchFamily="18" charset="-122"/>
              </a:rPr>
              <a:t>渔业海洋学研究团队</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14.</a:t>
            </a:r>
            <a:r>
              <a:rPr lang="zh-CN" altLang="en-US" dirty="0">
                <a:solidFill>
                  <a:srgbClr val="000000"/>
                </a:solidFill>
                <a:latin typeface="猫啃珠圆体" panose="02020500000000000000" pitchFamily="18" charset="-122"/>
                <a:ea typeface="猫啃珠圆体" panose="02020500000000000000" pitchFamily="18" charset="-122"/>
              </a:rPr>
              <a:t>渔业技术实验室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15.</a:t>
            </a:r>
            <a:r>
              <a:rPr lang="zh-CN" altLang="en-US" dirty="0">
                <a:solidFill>
                  <a:srgbClr val="000000"/>
                </a:solidFill>
                <a:latin typeface="猫啃珠圆体" panose="02020500000000000000" pitchFamily="18" charset="-122"/>
                <a:ea typeface="猫啃珠圆体" panose="02020500000000000000" pitchFamily="18" charset="-122"/>
              </a:rPr>
              <a:t>海洋生物环境工程实验室</a:t>
            </a:r>
            <a:endParaRPr lang="en-US" altLang="zh-CN" dirty="0">
              <a:solidFill>
                <a:srgbClr val="000000"/>
              </a:solidFill>
              <a:latin typeface="猫啃珠圆体" panose="02020500000000000000" pitchFamily="18" charset="-122"/>
              <a:ea typeface="猫啃珠圆体" panose="02020500000000000000" pitchFamily="18" charset="-122"/>
            </a:endParaRPr>
          </a:p>
          <a:p>
            <a:r>
              <a:rPr lang="en-US" altLang="zh-CN" dirty="0">
                <a:solidFill>
                  <a:srgbClr val="000000"/>
                </a:solidFill>
                <a:latin typeface="猫啃珠圆体" panose="02020500000000000000" pitchFamily="18" charset="-122"/>
                <a:ea typeface="猫啃珠圆体" panose="02020500000000000000" pitchFamily="18" charset="-122"/>
              </a:rPr>
              <a:t>16.</a:t>
            </a:r>
            <a:r>
              <a:rPr lang="zh-CN" altLang="en-US" dirty="0">
                <a:solidFill>
                  <a:srgbClr val="000000"/>
                </a:solidFill>
                <a:latin typeface="猫啃珠圆体" panose="02020500000000000000" pitchFamily="18" charset="-122"/>
                <a:ea typeface="猫啃珠圆体" panose="02020500000000000000" pitchFamily="18" charset="-122"/>
              </a:rPr>
              <a:t>发育信号转导与器官再生实验室</a:t>
            </a:r>
            <a:endParaRPr lang="en-US" altLang="zh-CN" dirty="0">
              <a:solidFill>
                <a:srgbClr val="000000"/>
              </a:solidFill>
              <a:latin typeface="猫啃珠圆体" panose="02020500000000000000" pitchFamily="18" charset="-122"/>
              <a:ea typeface="猫啃珠圆体" panose="02020500000000000000" pitchFamily="18" charset="-122"/>
            </a:endParaRPr>
          </a:p>
        </p:txBody>
      </p:sp>
      <p:sp>
        <p:nvSpPr>
          <p:cNvPr id="21" name="矩形 20">
            <a:extLst>
              <a:ext uri="{FF2B5EF4-FFF2-40B4-BE49-F238E27FC236}">
                <a16:creationId xmlns:a16="http://schemas.microsoft.com/office/drawing/2014/main" id="{079E2CCF-6069-2DD3-B3D0-08F972254AE4}"/>
              </a:ext>
            </a:extLst>
          </p:cNvPr>
          <p:cNvSpPr/>
          <p:nvPr/>
        </p:nvSpPr>
        <p:spPr>
          <a:xfrm>
            <a:off x="5737893" y="2963916"/>
            <a:ext cx="1107996"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水产养殖</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22" name="矩形 21">
            <a:extLst>
              <a:ext uri="{FF2B5EF4-FFF2-40B4-BE49-F238E27FC236}">
                <a16:creationId xmlns:a16="http://schemas.microsoft.com/office/drawing/2014/main" id="{A43BB2ED-2915-0AFE-57A0-ADCDE6D72C21}"/>
              </a:ext>
            </a:extLst>
          </p:cNvPr>
          <p:cNvSpPr/>
          <p:nvPr/>
        </p:nvSpPr>
        <p:spPr>
          <a:xfrm>
            <a:off x="5737893" y="5528643"/>
            <a:ext cx="1107996"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海洋渔系</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23" name="左大括号 22">
            <a:extLst>
              <a:ext uri="{FF2B5EF4-FFF2-40B4-BE49-F238E27FC236}">
                <a16:creationId xmlns:a16="http://schemas.microsoft.com/office/drawing/2014/main" id="{19617259-E9B3-C4EC-928D-877FD4AC83B7}"/>
              </a:ext>
            </a:extLst>
          </p:cNvPr>
          <p:cNvSpPr/>
          <p:nvPr/>
        </p:nvSpPr>
        <p:spPr>
          <a:xfrm>
            <a:off x="7073023" y="1788146"/>
            <a:ext cx="176436" cy="270616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左大括号 25">
            <a:extLst>
              <a:ext uri="{FF2B5EF4-FFF2-40B4-BE49-F238E27FC236}">
                <a16:creationId xmlns:a16="http://schemas.microsoft.com/office/drawing/2014/main" id="{A8A05D45-89FD-F5DB-FCD6-705A30586521}"/>
              </a:ext>
            </a:extLst>
          </p:cNvPr>
          <p:cNvSpPr/>
          <p:nvPr/>
        </p:nvSpPr>
        <p:spPr>
          <a:xfrm>
            <a:off x="7073023" y="4882905"/>
            <a:ext cx="176436" cy="166080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795DC08A-2CF4-2411-EE94-8DB9C87BAC69}"/>
              </a:ext>
            </a:extLst>
          </p:cNvPr>
          <p:cNvSpPr txBox="1"/>
          <p:nvPr/>
        </p:nvSpPr>
        <p:spPr>
          <a:xfrm>
            <a:off x="791149" y="3200689"/>
            <a:ext cx="496048" cy="2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3" indent="-285753" defTabSz="684213" fontAlgn="base">
              <a:spcBef>
                <a:spcPct val="0"/>
              </a:spcBef>
              <a:spcAft>
                <a:spcPct val="0"/>
              </a:spcAft>
              <a:buFont typeface="Wingdings" panose="05000000000000000000" pitchFamily="2" charset="2"/>
              <a:buChar char="Ø"/>
              <a:defRPr sz="1801" b="1" kern="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defRPr>
            </a:lvl1pPr>
            <a:lvl2pPr marL="742950" indent="-285750" defTabSz="684213">
              <a:defRPr>
                <a:latin typeface="Calibri" panose="020F0502020204030204" pitchFamily="34" charset="0"/>
                <a:ea typeface="宋体" panose="02010600030101010101" pitchFamily="2" charset="-122"/>
              </a:defRPr>
            </a:lvl2pPr>
            <a:lvl3pPr marL="1143000" indent="-228600" defTabSz="684213">
              <a:defRPr>
                <a:latin typeface="Calibri" panose="020F0502020204030204" pitchFamily="34" charset="0"/>
                <a:ea typeface="宋体" panose="02010600030101010101" pitchFamily="2" charset="-122"/>
              </a:defRPr>
            </a:lvl3pPr>
            <a:lvl4pPr marL="1600200" indent="-228600" defTabSz="684213">
              <a:defRPr>
                <a:latin typeface="Calibri" panose="020F0502020204030204" pitchFamily="34" charset="0"/>
                <a:ea typeface="宋体" panose="02010600030101010101" pitchFamily="2" charset="-122"/>
              </a:defRPr>
            </a:lvl4pPr>
            <a:lvl5pPr marL="2057400" indent="-228600" defTabSz="684213">
              <a:defRPr>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indent="0">
              <a:buNone/>
            </a:pPr>
            <a:r>
              <a:rPr lang="zh-CN" altLang="en-US" dirty="0"/>
              <a:t>水产学导论课维度</a:t>
            </a:r>
          </a:p>
        </p:txBody>
      </p:sp>
      <p:sp>
        <p:nvSpPr>
          <p:cNvPr id="31" name="左大括号 30">
            <a:extLst>
              <a:ext uri="{FF2B5EF4-FFF2-40B4-BE49-F238E27FC236}">
                <a16:creationId xmlns:a16="http://schemas.microsoft.com/office/drawing/2014/main" id="{5DD7576C-E321-90A2-0509-98A14E58617F}"/>
              </a:ext>
            </a:extLst>
          </p:cNvPr>
          <p:cNvSpPr/>
          <p:nvPr/>
        </p:nvSpPr>
        <p:spPr>
          <a:xfrm>
            <a:off x="5538740" y="3094004"/>
            <a:ext cx="176436" cy="270616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F94ED538-54B9-2EB5-86BB-441729F3BB22}"/>
              </a:ext>
            </a:extLst>
          </p:cNvPr>
          <p:cNvSpPr txBox="1"/>
          <p:nvPr/>
        </p:nvSpPr>
        <p:spPr>
          <a:xfrm>
            <a:off x="4982914" y="3430972"/>
            <a:ext cx="442259" cy="2032223"/>
          </a:xfrm>
          <a:prstGeom prst="rect">
            <a:avLst/>
          </a:prstGeom>
          <a:noFill/>
        </p:spPr>
        <p:txBody>
          <a:bodyPr wrap="square">
            <a:spAutoFit/>
          </a:bodyPr>
          <a:lstStyle/>
          <a:p>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rPr>
              <a:t>实验室研究维度</a:t>
            </a:r>
          </a:p>
        </p:txBody>
      </p:sp>
      <p:sp>
        <p:nvSpPr>
          <p:cNvPr id="34" name="左大括号 33">
            <a:extLst>
              <a:ext uri="{FF2B5EF4-FFF2-40B4-BE49-F238E27FC236}">
                <a16:creationId xmlns:a16="http://schemas.microsoft.com/office/drawing/2014/main" id="{C3EB737F-D161-72EE-39DB-32BE86633749}"/>
              </a:ext>
            </a:extLst>
          </p:cNvPr>
          <p:cNvSpPr/>
          <p:nvPr/>
        </p:nvSpPr>
        <p:spPr>
          <a:xfrm>
            <a:off x="1412682" y="2505322"/>
            <a:ext cx="176436" cy="355481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717538232"/>
      </p:ext>
    </p:extLst>
  </p:cSld>
  <p:clrMapOvr>
    <a:masterClrMapping/>
  </p:clrMapOvr>
  <p:transition spd="slow" advTm="5000">
    <p:wipe/>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d6b7f898-46af-45ac-902d-9bd373aab959"/>
  <p:tag name="COMMONDATA" val="eyJoZGlkIjoiZTlhNDFjNWJlNWU3NmQyOWVkOWMyZTA5OTkwMGM2ZT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51095</TotalTime>
  <Words>2019</Words>
  <Application>Microsoft Office PowerPoint</Application>
  <PresentationFormat>宽屏</PresentationFormat>
  <Paragraphs>160</Paragraphs>
  <Slides>17</Slides>
  <Notes>17</Notes>
  <HiddenSlides>0</HiddenSlides>
  <MMClips>0</MMClips>
  <ScaleCrop>false</ScaleCrop>
  <HeadingPairs>
    <vt:vector size="6" baseType="variant">
      <vt:variant>
        <vt:lpstr>已用的字体</vt:lpstr>
      </vt:variant>
      <vt:variant>
        <vt:i4>6</vt:i4>
      </vt:variant>
      <vt:variant>
        <vt:lpstr>主题</vt:lpstr>
      </vt:variant>
      <vt:variant>
        <vt:i4>4</vt:i4>
      </vt:variant>
      <vt:variant>
        <vt:lpstr>幻灯片标题</vt:lpstr>
      </vt:variant>
      <vt:variant>
        <vt:i4>17</vt:i4>
      </vt:variant>
    </vt:vector>
  </HeadingPairs>
  <TitlesOfParts>
    <vt:vector size="27" baseType="lpstr">
      <vt:lpstr>PingFang SC</vt:lpstr>
      <vt:lpstr>等线</vt:lpstr>
      <vt:lpstr>猫啃珠圆体</vt:lpstr>
      <vt:lpstr>微软雅黑</vt:lpstr>
      <vt:lpstr>Arial</vt:lpstr>
      <vt:lpstr>Wingdings</vt:lpstr>
      <vt:lpstr>1_Office 主题​​</vt:lpstr>
      <vt:lpstr>自定义设计方案</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723991690@qq.com</dc:creator>
  <cp:lastModifiedBy>一繁 李</cp:lastModifiedBy>
  <cp:revision>216</cp:revision>
  <dcterms:created xsi:type="dcterms:W3CDTF">2023-07-06T08:50:00Z</dcterms:created>
  <dcterms:modified xsi:type="dcterms:W3CDTF">2024-03-30T17:20:18Z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69A4DF459B0E4E038BB504939986BFA0_13</vt:lpwstr>
  </property>
  <property fmtid="{D5CDD505-2E9C-101B-9397-08002B2CF9AE}" pid="3" name="KSOProductBuildVer">
    <vt:lpwstr>2052-11.1.0.14309</vt:lpwstr>
  </property>
</Properties>
</file>